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81" r:id="rId1"/>
  </p:sldMasterIdLst>
  <p:notesMasterIdLst>
    <p:notesMasterId r:id="rId20"/>
  </p:notesMasterIdLst>
  <p:handoutMasterIdLst>
    <p:handoutMasterId r:id="rId21"/>
  </p:handoutMasterIdLst>
  <p:sldIdLst>
    <p:sldId id="256" r:id="rId2"/>
    <p:sldId id="259" r:id="rId3"/>
    <p:sldId id="260" r:id="rId4"/>
    <p:sldId id="292" r:id="rId5"/>
    <p:sldId id="265" r:id="rId6"/>
    <p:sldId id="267" r:id="rId7"/>
    <p:sldId id="266" r:id="rId8"/>
    <p:sldId id="318" r:id="rId9"/>
    <p:sldId id="317" r:id="rId10"/>
    <p:sldId id="313" r:id="rId11"/>
    <p:sldId id="321" r:id="rId12"/>
    <p:sldId id="322" r:id="rId13"/>
    <p:sldId id="323" r:id="rId14"/>
    <p:sldId id="262" r:id="rId15"/>
    <p:sldId id="320" r:id="rId16"/>
    <p:sldId id="315" r:id="rId17"/>
    <p:sldId id="261" r:id="rId18"/>
    <p:sldId id="274" r:id="rId19"/>
  </p:sldIdLst>
  <p:sldSz cx="9144000" cy="5143500" type="screen16x9"/>
  <p:notesSz cx="6858000" cy="9144000"/>
  <p:embeddedFontLst>
    <p:embeddedFont>
      <p:font typeface="Fira Sans Extra Condensed SemiBold" panose="020B0604020202020204" charset="0"/>
      <p:regular r:id="rId22"/>
      <p:bold r:id="rId23"/>
      <p:italic r:id="rId24"/>
      <p:boldItalic r:id="rId25"/>
    </p:embeddedFont>
    <p:embeddedFont>
      <p:font typeface="Inter" panose="020B0604020202020204" charset="0"/>
      <p:regular r:id="rId26"/>
      <p:bold r:id="rId27"/>
    </p:embeddedFont>
    <p:embeddedFont>
      <p:font typeface="Nunito Light" pitchFamily="2" charset="0"/>
      <p:regular r:id="rId28"/>
    </p:embeddedFont>
    <p:embeddedFont>
      <p:font typeface="Open Sans" panose="020B0606030504020204" pitchFamily="34" charset="0"/>
      <p:regular r:id="rId29"/>
      <p:bold r:id="rId30"/>
      <p:italic r:id="rId31"/>
      <p:boldItalic r:id="rId32"/>
    </p:embeddedFont>
    <p:embeddedFont>
      <p:font typeface="Raleway" pitchFamily="2" charset="0"/>
      <p:regular r:id="rId33"/>
      <p:bold r:id="rId34"/>
      <p:italic r:id="rId35"/>
      <p:boldItalic r:id="rId36"/>
    </p:embeddedFont>
    <p:embeddedFont>
      <p:font typeface="Roboto" panose="02000000000000000000" pitchFamily="2" charset="0"/>
      <p:regular r:id="rId37"/>
      <p:bold r:id="rId38"/>
      <p:italic r:id="rId39"/>
      <p:boldItalic r:id="rId40"/>
    </p:embeddedFont>
    <p:embeddedFont>
      <p:font typeface="ZCOOL XiaoWei"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CC71CDE-AE5F-4368-911B-DFF3C30995B3}">
  <a:tblStyle styleId="{2CC71CDE-AE5F-4368-911B-DFF3C30995B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40A2EB37-6BC0-4451-860A-B47346CD2ED7}"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94660"/>
  </p:normalViewPr>
  <p:slideViewPr>
    <p:cSldViewPr snapToGrid="0">
      <p:cViewPr varScale="1">
        <p:scale>
          <a:sx n="87" d="100"/>
          <a:sy n="87" d="100"/>
        </p:scale>
        <p:origin x="864" y="2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handoutMaster" Target="handoutMasters/handoutMaster1.xml"/><Relationship Id="rId34" Type="http://schemas.openxmlformats.org/officeDocument/2006/relationships/font" Target="fonts/font13.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20" Type="http://schemas.openxmlformats.org/officeDocument/2006/relationships/notesMaster" Target="notesMasters/notesMaster1.xml"/><Relationship Id="rId41" Type="http://schemas.openxmlformats.org/officeDocument/2006/relationships/font" Target="fonts/font20.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E07A8BA-7849-4D51-85B3-CE51E79B6C2A}" type="datetimeFigureOut">
              <a:rPr lang="en-US" smtClean="0"/>
              <a:t>4/27/2024</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1</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30BEF38-BE6F-49F8-8A5F-7109B01BBF96}" type="slidenum">
              <a:rPr lang="en-US" smtClean="0"/>
              <a:t>‹#›</a:t>
            </a:fld>
            <a:endParaRPr lang="en-US"/>
          </a:p>
        </p:txBody>
      </p:sp>
    </p:spTree>
    <p:extLst>
      <p:ext uri="{BB962C8B-B14F-4D97-AF65-F5344CB8AC3E}">
        <p14:creationId xmlns:p14="http://schemas.microsoft.com/office/powerpoint/2010/main" val="1100693288"/>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hf hd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g4dfce81f19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9" name="Google Shape;309;g4dfce81f19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54dda1946d_6_2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54dda1946d_6_2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5"/>
        <p:cNvGrpSpPr/>
        <p:nvPr/>
      </p:nvGrpSpPr>
      <p:grpSpPr>
        <a:xfrm>
          <a:off x="0" y="0"/>
          <a:ext cx="0" cy="0"/>
          <a:chOff x="0" y="0"/>
          <a:chExt cx="0" cy="0"/>
        </a:xfrm>
      </p:grpSpPr>
      <p:sp>
        <p:nvSpPr>
          <p:cNvPr id="1066" name="Google Shape;1066;g27dacef6cc5_0_14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67" name="Google Shape;1067;g27dacef6cc5_0_14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d5260bdd85_0_2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d5260bdd85_0_2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051030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54dda1946d_4_27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4" name="Google Shape;414;g54dda1946d_4_27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17639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4959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04310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69473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54dda1946d_6_3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2" name="Google Shape;352;g54dda1946d_6_3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598121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54dda1946d_6_3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54dda1946d_6_3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431749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54dda1946d_6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54dda1946d_6_3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7809421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14072739ea5_12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14072739ea5_12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27dacef6cc5_0_21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27dacef6cc5_0_2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1201850" y="-371137"/>
            <a:ext cx="10828150" cy="6237808"/>
            <a:chOff x="-1201850" y="-371137"/>
            <a:chExt cx="10828150" cy="6237808"/>
          </a:xfrm>
        </p:grpSpPr>
        <p:sp>
          <p:nvSpPr>
            <p:cNvPr id="10" name="Google Shape;10;p2"/>
            <p:cNvSpPr/>
            <p:nvPr/>
          </p:nvSpPr>
          <p:spPr>
            <a:xfrm>
              <a:off x="-1201850" y="300467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1" name="Google Shape;11;p2"/>
            <p:cNvSpPr/>
            <p:nvPr/>
          </p:nvSpPr>
          <p:spPr>
            <a:xfrm>
              <a:off x="7912100" y="-371137"/>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12" name="Google Shape;12;p2"/>
          <p:cNvGrpSpPr/>
          <p:nvPr/>
        </p:nvGrpSpPr>
        <p:grpSpPr>
          <a:xfrm>
            <a:off x="0" y="0"/>
            <a:ext cx="9626297" cy="6320675"/>
            <a:chOff x="0" y="0"/>
            <a:chExt cx="9626297" cy="6320675"/>
          </a:xfrm>
        </p:grpSpPr>
        <p:sp>
          <p:nvSpPr>
            <p:cNvPr id="13" name="Google Shape;13;p2"/>
            <p:cNvSpPr/>
            <p:nvPr/>
          </p:nvSpPr>
          <p:spPr>
            <a:xfrm flipH="1">
              <a:off x="0" y="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rot="-1727849">
              <a:off x="4688369" y="42785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Google Shape;15;p2"/>
          <p:cNvSpPr txBox="1">
            <a:spLocks noGrp="1"/>
          </p:cNvSpPr>
          <p:nvPr>
            <p:ph type="ctrTitle"/>
          </p:nvPr>
        </p:nvSpPr>
        <p:spPr>
          <a:xfrm>
            <a:off x="1562300" y="1027863"/>
            <a:ext cx="6019500" cy="2418900"/>
          </a:xfrm>
          <a:prstGeom prst="rect">
            <a:avLst/>
          </a:prstGeom>
        </p:spPr>
        <p:txBody>
          <a:bodyPr spcFirstLastPara="1" wrap="square" lIns="91425" tIns="91425" rIns="91425" bIns="91425" anchor="b" anchorCtr="0">
            <a:noAutofit/>
          </a:bodyPr>
          <a:lstStyle>
            <a:lvl1pPr lvl="0" algn="ctr">
              <a:spcBef>
                <a:spcPts val="0"/>
              </a:spcBef>
              <a:spcAft>
                <a:spcPts val="0"/>
              </a:spcAft>
              <a:buClr>
                <a:srgbClr val="191919"/>
              </a:buClr>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16" name="Google Shape;16;p2"/>
          <p:cNvSpPr txBox="1">
            <a:spLocks noGrp="1"/>
          </p:cNvSpPr>
          <p:nvPr>
            <p:ph type="subTitle" idx="1"/>
          </p:nvPr>
        </p:nvSpPr>
        <p:spPr>
          <a:xfrm>
            <a:off x="1562300" y="3639838"/>
            <a:ext cx="6019500" cy="475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200"/>
              <a:buNone/>
              <a:defRPr sz="1600">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grpSp>
        <p:nvGrpSpPr>
          <p:cNvPr id="18" name="Google Shape;18;p3"/>
          <p:cNvGrpSpPr/>
          <p:nvPr/>
        </p:nvGrpSpPr>
        <p:grpSpPr>
          <a:xfrm>
            <a:off x="-1201850" y="-371137"/>
            <a:ext cx="10828150" cy="6237808"/>
            <a:chOff x="-1201850" y="-371137"/>
            <a:chExt cx="10828150" cy="6237808"/>
          </a:xfrm>
        </p:grpSpPr>
        <p:sp>
          <p:nvSpPr>
            <p:cNvPr id="19" name="Google Shape;19;p3"/>
            <p:cNvSpPr/>
            <p:nvPr/>
          </p:nvSpPr>
          <p:spPr>
            <a:xfrm>
              <a:off x="-1201850" y="300467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 name="Google Shape;20;p3"/>
            <p:cNvSpPr/>
            <p:nvPr/>
          </p:nvSpPr>
          <p:spPr>
            <a:xfrm>
              <a:off x="7912100" y="-371137"/>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21" name="Google Shape;21;p3"/>
          <p:cNvGrpSpPr/>
          <p:nvPr/>
        </p:nvGrpSpPr>
        <p:grpSpPr>
          <a:xfrm>
            <a:off x="0" y="0"/>
            <a:ext cx="9626297" cy="6320675"/>
            <a:chOff x="0" y="0"/>
            <a:chExt cx="9626297" cy="6320675"/>
          </a:xfrm>
        </p:grpSpPr>
        <p:sp>
          <p:nvSpPr>
            <p:cNvPr id="22" name="Google Shape;22;p3"/>
            <p:cNvSpPr/>
            <p:nvPr/>
          </p:nvSpPr>
          <p:spPr>
            <a:xfrm rot="-1727849">
              <a:off x="4688369" y="42785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3"/>
            <p:cNvSpPr/>
            <p:nvPr/>
          </p:nvSpPr>
          <p:spPr>
            <a:xfrm flipH="1">
              <a:off x="0" y="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 name="Google Shape;24;p3"/>
          <p:cNvSpPr txBox="1">
            <a:spLocks noGrp="1"/>
          </p:cNvSpPr>
          <p:nvPr>
            <p:ph type="title"/>
          </p:nvPr>
        </p:nvSpPr>
        <p:spPr>
          <a:xfrm>
            <a:off x="2038200" y="2274000"/>
            <a:ext cx="5067600" cy="1511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53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5" name="Google Shape;25;p3"/>
          <p:cNvSpPr txBox="1">
            <a:spLocks noGrp="1"/>
          </p:cNvSpPr>
          <p:nvPr>
            <p:ph type="title" idx="2" hasCustomPrompt="1"/>
          </p:nvPr>
        </p:nvSpPr>
        <p:spPr>
          <a:xfrm>
            <a:off x="2038200" y="1143000"/>
            <a:ext cx="5067600" cy="1131000"/>
          </a:xfrm>
          <a:prstGeom prst="rect">
            <a:avLst/>
          </a:prstGeom>
          <a:noFill/>
        </p:spPr>
        <p:txBody>
          <a:bodyPr spcFirstLastPara="1" wrap="square" lIns="91425" tIns="91425" rIns="91425" bIns="91425" anchor="b" anchorCtr="0">
            <a:noAutofit/>
          </a:bodyPr>
          <a:lstStyle>
            <a:lvl1pPr lvl="0" algn="ctr" rtl="0">
              <a:spcBef>
                <a:spcPts val="0"/>
              </a:spcBef>
              <a:spcAft>
                <a:spcPts val="0"/>
              </a:spcAft>
              <a:buClr>
                <a:schemeClr val="lt1"/>
              </a:buClr>
              <a:buSzPts val="6000"/>
              <a:buNone/>
              <a:defRPr sz="6300"/>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5"/>
        <p:cNvGrpSpPr/>
        <p:nvPr/>
      </p:nvGrpSpPr>
      <p:grpSpPr>
        <a:xfrm>
          <a:off x="0" y="0"/>
          <a:ext cx="0" cy="0"/>
          <a:chOff x="0" y="0"/>
          <a:chExt cx="0" cy="0"/>
        </a:xfrm>
      </p:grpSpPr>
      <p:grpSp>
        <p:nvGrpSpPr>
          <p:cNvPr id="56" name="Google Shape;56;p7"/>
          <p:cNvGrpSpPr/>
          <p:nvPr/>
        </p:nvGrpSpPr>
        <p:grpSpPr>
          <a:xfrm>
            <a:off x="-1729250" y="-1161704"/>
            <a:ext cx="11809800" cy="7598375"/>
            <a:chOff x="-1729250" y="-1161704"/>
            <a:chExt cx="11809800" cy="7598375"/>
          </a:xfrm>
        </p:grpSpPr>
        <p:sp>
          <p:nvSpPr>
            <p:cNvPr id="57" name="Google Shape;57;p7"/>
            <p:cNvSpPr/>
            <p:nvPr/>
          </p:nvSpPr>
          <p:spPr>
            <a:xfrm>
              <a:off x="7218550" y="-1161704"/>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58" name="Google Shape;58;p7"/>
            <p:cNvSpPr/>
            <p:nvPr/>
          </p:nvSpPr>
          <p:spPr>
            <a:xfrm>
              <a:off x="-1729250" y="357467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59" name="Google Shape;59;p7"/>
          <p:cNvSpPr/>
          <p:nvPr/>
        </p:nvSpPr>
        <p:spPr>
          <a:xfrm>
            <a:off x="8325550" y="2676400"/>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0" name="Google Shape;60;p7"/>
          <p:cNvGrpSpPr/>
          <p:nvPr/>
        </p:nvGrpSpPr>
        <p:grpSpPr>
          <a:xfrm>
            <a:off x="91725" y="734925"/>
            <a:ext cx="8987987" cy="2442529"/>
            <a:chOff x="91725" y="734925"/>
            <a:chExt cx="8987987" cy="2442529"/>
          </a:xfrm>
        </p:grpSpPr>
        <p:sp>
          <p:nvSpPr>
            <p:cNvPr id="61" name="Google Shape;61;p7"/>
            <p:cNvSpPr/>
            <p:nvPr/>
          </p:nvSpPr>
          <p:spPr>
            <a:xfrm>
              <a:off x="8325550" y="307385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7"/>
            <p:cNvSpPr/>
            <p:nvPr/>
          </p:nvSpPr>
          <p:spPr>
            <a:xfrm>
              <a:off x="91725" y="73492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3" name="Google Shape;63;p7"/>
          <p:cNvSpPr txBox="1">
            <a:spLocks noGrp="1"/>
          </p:cNvSpPr>
          <p:nvPr>
            <p:ph type="title"/>
          </p:nvPr>
        </p:nvSpPr>
        <p:spPr>
          <a:xfrm>
            <a:off x="1148469" y="1232750"/>
            <a:ext cx="3845100" cy="9519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4" name="Google Shape;64;p7"/>
          <p:cNvSpPr txBox="1">
            <a:spLocks noGrp="1"/>
          </p:cNvSpPr>
          <p:nvPr>
            <p:ph type="subTitle" idx="1"/>
          </p:nvPr>
        </p:nvSpPr>
        <p:spPr>
          <a:xfrm>
            <a:off x="1148469" y="2361025"/>
            <a:ext cx="3845100" cy="19569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2"/>
              </a:buClr>
              <a:buSzPts val="1600"/>
              <a:buFont typeface="Nunito Light"/>
              <a:buChar char="●"/>
              <a:defRPr/>
            </a:lvl1pPr>
            <a:lvl2pPr lvl="1" algn="ctr" rtl="0">
              <a:lnSpc>
                <a:spcPct val="100000"/>
              </a:lnSpc>
              <a:spcBef>
                <a:spcPts val="0"/>
              </a:spcBef>
              <a:spcAft>
                <a:spcPts val="0"/>
              </a:spcAft>
              <a:buClr>
                <a:srgbClr val="E76A28"/>
              </a:buClr>
              <a:buSzPts val="1600"/>
              <a:buFont typeface="Nunito Light"/>
              <a:buChar char="○"/>
              <a:defRPr/>
            </a:lvl2pPr>
            <a:lvl3pPr lvl="2" algn="ctr" rtl="0">
              <a:lnSpc>
                <a:spcPct val="100000"/>
              </a:lnSpc>
              <a:spcBef>
                <a:spcPts val="0"/>
              </a:spcBef>
              <a:spcAft>
                <a:spcPts val="0"/>
              </a:spcAft>
              <a:buClr>
                <a:srgbClr val="E76A28"/>
              </a:buClr>
              <a:buSzPts val="1500"/>
              <a:buFont typeface="Nunito Light"/>
              <a:buChar char="■"/>
              <a:defRPr/>
            </a:lvl3pPr>
            <a:lvl4pPr lvl="3" algn="ctr" rtl="0">
              <a:lnSpc>
                <a:spcPct val="100000"/>
              </a:lnSpc>
              <a:spcBef>
                <a:spcPts val="0"/>
              </a:spcBef>
              <a:spcAft>
                <a:spcPts val="0"/>
              </a:spcAft>
              <a:buClr>
                <a:srgbClr val="E76A28"/>
              </a:buClr>
              <a:buSzPts val="1500"/>
              <a:buFont typeface="Nunito Light"/>
              <a:buChar char="●"/>
              <a:defRPr/>
            </a:lvl4pPr>
            <a:lvl5pPr lvl="4" algn="ctr" rtl="0">
              <a:lnSpc>
                <a:spcPct val="100000"/>
              </a:lnSpc>
              <a:spcBef>
                <a:spcPts val="0"/>
              </a:spcBef>
              <a:spcAft>
                <a:spcPts val="0"/>
              </a:spcAft>
              <a:buClr>
                <a:srgbClr val="E76A28"/>
              </a:buClr>
              <a:buSzPts val="1200"/>
              <a:buFont typeface="Nunito Light"/>
              <a:buChar char="○"/>
              <a:defRPr/>
            </a:lvl5pPr>
            <a:lvl6pPr lvl="5" algn="ctr" rtl="0">
              <a:lnSpc>
                <a:spcPct val="100000"/>
              </a:lnSpc>
              <a:spcBef>
                <a:spcPts val="0"/>
              </a:spcBef>
              <a:spcAft>
                <a:spcPts val="0"/>
              </a:spcAft>
              <a:buClr>
                <a:srgbClr val="999999"/>
              </a:buClr>
              <a:buSzPts val="1200"/>
              <a:buFont typeface="Nunito Light"/>
              <a:buChar char="■"/>
              <a:defRPr/>
            </a:lvl6pPr>
            <a:lvl7pPr lvl="6" algn="ctr" rtl="0">
              <a:lnSpc>
                <a:spcPct val="100000"/>
              </a:lnSpc>
              <a:spcBef>
                <a:spcPts val="0"/>
              </a:spcBef>
              <a:spcAft>
                <a:spcPts val="0"/>
              </a:spcAft>
              <a:buClr>
                <a:srgbClr val="999999"/>
              </a:buClr>
              <a:buSzPts val="1300"/>
              <a:buFont typeface="Nunito Light"/>
              <a:buChar char="●"/>
              <a:defRPr/>
            </a:lvl7pPr>
            <a:lvl8pPr lvl="7" algn="ctr" rtl="0">
              <a:lnSpc>
                <a:spcPct val="100000"/>
              </a:lnSpc>
              <a:spcBef>
                <a:spcPts val="0"/>
              </a:spcBef>
              <a:spcAft>
                <a:spcPts val="0"/>
              </a:spcAft>
              <a:buClr>
                <a:srgbClr val="999999"/>
              </a:buClr>
              <a:buSzPts val="1300"/>
              <a:buFont typeface="Nunito Light"/>
              <a:buChar char="○"/>
              <a:defRPr/>
            </a:lvl8pPr>
            <a:lvl9pPr lvl="8" algn="ctr" rtl="0">
              <a:lnSpc>
                <a:spcPct val="100000"/>
              </a:lnSpc>
              <a:spcBef>
                <a:spcPts val="0"/>
              </a:spcBef>
              <a:spcAft>
                <a:spcPts val="0"/>
              </a:spcAft>
              <a:buClr>
                <a:srgbClr val="999999"/>
              </a:buClr>
              <a:buSzPts val="1200"/>
              <a:buFont typeface="Nunito Light"/>
              <a:buChar char="■"/>
              <a:defRPr/>
            </a:lvl9pPr>
          </a:lstStyle>
          <a:p>
            <a:endParaRPr/>
          </a:p>
        </p:txBody>
      </p:sp>
      <p:sp>
        <p:nvSpPr>
          <p:cNvPr id="65" name="Google Shape;65;p7"/>
          <p:cNvSpPr>
            <a:spLocks noGrp="1"/>
          </p:cNvSpPr>
          <p:nvPr>
            <p:ph type="pic" idx="2"/>
          </p:nvPr>
        </p:nvSpPr>
        <p:spPr>
          <a:xfrm>
            <a:off x="5317782" y="1054125"/>
            <a:ext cx="2677800" cy="33156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66"/>
        <p:cNvGrpSpPr/>
        <p:nvPr/>
      </p:nvGrpSpPr>
      <p:grpSpPr>
        <a:xfrm>
          <a:off x="0" y="0"/>
          <a:ext cx="0" cy="0"/>
          <a:chOff x="0" y="0"/>
          <a:chExt cx="0" cy="0"/>
        </a:xfrm>
      </p:grpSpPr>
      <p:grpSp>
        <p:nvGrpSpPr>
          <p:cNvPr id="67" name="Google Shape;67;p8"/>
          <p:cNvGrpSpPr/>
          <p:nvPr/>
        </p:nvGrpSpPr>
        <p:grpSpPr>
          <a:xfrm>
            <a:off x="-1201850" y="-371137"/>
            <a:ext cx="10828150" cy="6237808"/>
            <a:chOff x="-1201850" y="-371137"/>
            <a:chExt cx="10828150" cy="6237808"/>
          </a:xfrm>
        </p:grpSpPr>
        <p:sp>
          <p:nvSpPr>
            <p:cNvPr id="68" name="Google Shape;68;p8"/>
            <p:cNvSpPr/>
            <p:nvPr/>
          </p:nvSpPr>
          <p:spPr>
            <a:xfrm>
              <a:off x="-1201850" y="300467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69" name="Google Shape;69;p8"/>
            <p:cNvSpPr/>
            <p:nvPr/>
          </p:nvSpPr>
          <p:spPr>
            <a:xfrm>
              <a:off x="7912100" y="-371137"/>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70" name="Google Shape;70;p8"/>
          <p:cNvGrpSpPr/>
          <p:nvPr/>
        </p:nvGrpSpPr>
        <p:grpSpPr>
          <a:xfrm>
            <a:off x="0" y="0"/>
            <a:ext cx="9626297" cy="6320675"/>
            <a:chOff x="0" y="0"/>
            <a:chExt cx="9626297" cy="6320675"/>
          </a:xfrm>
        </p:grpSpPr>
        <p:sp>
          <p:nvSpPr>
            <p:cNvPr id="71" name="Google Shape;71;p8"/>
            <p:cNvSpPr/>
            <p:nvPr/>
          </p:nvSpPr>
          <p:spPr>
            <a:xfrm flipH="1">
              <a:off x="0" y="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8"/>
            <p:cNvSpPr/>
            <p:nvPr/>
          </p:nvSpPr>
          <p:spPr>
            <a:xfrm rot="-1727849">
              <a:off x="4688369" y="42785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73;p8"/>
          <p:cNvSpPr txBox="1">
            <a:spLocks noGrp="1"/>
          </p:cNvSpPr>
          <p:nvPr>
            <p:ph type="title"/>
          </p:nvPr>
        </p:nvSpPr>
        <p:spPr>
          <a:xfrm>
            <a:off x="1768550" y="1307100"/>
            <a:ext cx="56070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4800"/>
              <a:buNone/>
              <a:defRPr sz="64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74"/>
        <p:cNvGrpSpPr/>
        <p:nvPr/>
      </p:nvGrpSpPr>
      <p:grpSpPr>
        <a:xfrm>
          <a:off x="0" y="0"/>
          <a:ext cx="0" cy="0"/>
          <a:chOff x="0" y="0"/>
          <a:chExt cx="0" cy="0"/>
        </a:xfrm>
      </p:grpSpPr>
      <p:grpSp>
        <p:nvGrpSpPr>
          <p:cNvPr id="75" name="Google Shape;75;p9"/>
          <p:cNvGrpSpPr/>
          <p:nvPr/>
        </p:nvGrpSpPr>
        <p:grpSpPr>
          <a:xfrm>
            <a:off x="-481268" y="-63500"/>
            <a:ext cx="9621514" cy="6267800"/>
            <a:chOff x="-481268" y="-63500"/>
            <a:chExt cx="9621514" cy="6267800"/>
          </a:xfrm>
        </p:grpSpPr>
        <p:sp>
          <p:nvSpPr>
            <p:cNvPr id="76" name="Google Shape;76;p9"/>
            <p:cNvSpPr/>
            <p:nvPr/>
          </p:nvSpPr>
          <p:spPr>
            <a:xfrm rot="1727849" flipH="1">
              <a:off x="-579856" y="4162141"/>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9"/>
            <p:cNvSpPr/>
            <p:nvPr/>
          </p:nvSpPr>
          <p:spPr>
            <a:xfrm>
              <a:off x="5386925" y="-63500"/>
              <a:ext cx="3753321" cy="751900"/>
            </a:xfrm>
            <a:custGeom>
              <a:avLst/>
              <a:gdLst/>
              <a:ahLst/>
              <a:cxnLst/>
              <a:rect l="l" t="t" r="r" b="b"/>
              <a:pathLst>
                <a:path w="181583" h="30076" extrusionOk="0">
                  <a:moveTo>
                    <a:pt x="0" y="0"/>
                  </a:moveTo>
                  <a:cubicBezTo>
                    <a:pt x="60555" y="10037"/>
                    <a:pt x="121051" y="20050"/>
                    <a:pt x="181582" y="30075"/>
                  </a:cubicBezTo>
                  <a:lnTo>
                    <a:pt x="181582" y="21158"/>
                  </a:lnTo>
                  <a:cubicBezTo>
                    <a:pt x="138982" y="14109"/>
                    <a:pt x="96405" y="7061"/>
                    <a:pt x="538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8" name="Google Shape;78;p9"/>
          <p:cNvGrpSpPr/>
          <p:nvPr/>
        </p:nvGrpSpPr>
        <p:grpSpPr>
          <a:xfrm>
            <a:off x="-1480600" y="1032621"/>
            <a:ext cx="11783750" cy="5139475"/>
            <a:chOff x="-1480600" y="1032621"/>
            <a:chExt cx="11783750" cy="5139475"/>
          </a:xfrm>
        </p:grpSpPr>
        <p:sp>
          <p:nvSpPr>
            <p:cNvPr id="79" name="Google Shape;79;p9"/>
            <p:cNvSpPr/>
            <p:nvPr/>
          </p:nvSpPr>
          <p:spPr>
            <a:xfrm>
              <a:off x="-1480600" y="103262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80" name="Google Shape;80;p9"/>
            <p:cNvSpPr/>
            <p:nvPr/>
          </p:nvSpPr>
          <p:spPr>
            <a:xfrm>
              <a:off x="7441150" y="3310096"/>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81" name="Google Shape;81;p9"/>
          <p:cNvSpPr txBox="1">
            <a:spLocks noGrp="1"/>
          </p:cNvSpPr>
          <p:nvPr>
            <p:ph type="title"/>
          </p:nvPr>
        </p:nvSpPr>
        <p:spPr>
          <a:xfrm>
            <a:off x="2135550" y="1365725"/>
            <a:ext cx="4872900" cy="15693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900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82" name="Google Shape;82;p9"/>
          <p:cNvSpPr txBox="1">
            <a:spLocks noGrp="1"/>
          </p:cNvSpPr>
          <p:nvPr>
            <p:ph type="subTitle" idx="1"/>
          </p:nvPr>
        </p:nvSpPr>
        <p:spPr>
          <a:xfrm>
            <a:off x="2135550" y="3083425"/>
            <a:ext cx="4872900" cy="811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83" name="Google Shape;83;p9"/>
          <p:cNvSpPr/>
          <p:nvPr/>
        </p:nvSpPr>
        <p:spPr>
          <a:xfrm>
            <a:off x="8336125" y="256015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9"/>
          <p:cNvSpPr/>
          <p:nvPr/>
        </p:nvSpPr>
        <p:spPr>
          <a:xfrm>
            <a:off x="8336125" y="2162700"/>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ext 1">
  <p:cSld name="CUSTOM_4">
    <p:spTree>
      <p:nvGrpSpPr>
        <p:cNvPr id="1" name="Shape 141"/>
        <p:cNvGrpSpPr/>
        <p:nvPr/>
      </p:nvGrpSpPr>
      <p:grpSpPr>
        <a:xfrm>
          <a:off x="0" y="0"/>
          <a:ext cx="0" cy="0"/>
          <a:chOff x="0" y="0"/>
          <a:chExt cx="0" cy="0"/>
        </a:xfrm>
      </p:grpSpPr>
      <p:grpSp>
        <p:nvGrpSpPr>
          <p:cNvPr id="142" name="Google Shape;142;p16"/>
          <p:cNvGrpSpPr/>
          <p:nvPr/>
        </p:nvGrpSpPr>
        <p:grpSpPr>
          <a:xfrm>
            <a:off x="-1403000" y="3641883"/>
            <a:ext cx="10977200" cy="2862000"/>
            <a:chOff x="-1403000" y="3641883"/>
            <a:chExt cx="10977200" cy="2862000"/>
          </a:xfrm>
        </p:grpSpPr>
        <p:sp>
          <p:nvSpPr>
            <p:cNvPr id="143" name="Google Shape;143;p16"/>
            <p:cNvSpPr/>
            <p:nvPr/>
          </p:nvSpPr>
          <p:spPr>
            <a:xfrm>
              <a:off x="-1403000" y="3641883"/>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44" name="Google Shape;144;p16"/>
            <p:cNvSpPr/>
            <p:nvPr/>
          </p:nvSpPr>
          <p:spPr>
            <a:xfrm>
              <a:off x="7860000" y="3946663"/>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sp>
        <p:nvSpPr>
          <p:cNvPr id="145" name="Google Shape;145;p16"/>
          <p:cNvSpPr/>
          <p:nvPr/>
        </p:nvSpPr>
        <p:spPr>
          <a:xfrm flipH="1">
            <a:off x="-718475" y="-126812"/>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16"/>
          <p:cNvSpPr txBox="1">
            <a:spLocks noGrp="1"/>
          </p:cNvSpPr>
          <p:nvPr>
            <p:ph type="title"/>
          </p:nvPr>
        </p:nvSpPr>
        <p:spPr>
          <a:xfrm>
            <a:off x="1326025" y="1511463"/>
            <a:ext cx="2607300" cy="1063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47" name="Google Shape;147;p16"/>
          <p:cNvSpPr txBox="1">
            <a:spLocks noGrp="1"/>
          </p:cNvSpPr>
          <p:nvPr>
            <p:ph type="subTitle" idx="1"/>
          </p:nvPr>
        </p:nvSpPr>
        <p:spPr>
          <a:xfrm>
            <a:off x="1326025" y="2574676"/>
            <a:ext cx="2607300" cy="886200"/>
          </a:xfrm>
          <a:prstGeom prst="rect">
            <a:avLst/>
          </a:prstGeom>
        </p:spPr>
        <p:txBody>
          <a:bodyPr spcFirstLastPara="1" wrap="square" lIns="91425" tIns="91425" rIns="91425" bIns="91425" anchor="t" anchorCtr="0">
            <a:noAutofit/>
          </a:bodyPr>
          <a:lstStyle>
            <a:lvl1pPr lvl="0" rtl="0">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spTree>
      <p:nvGrpSpPr>
        <p:cNvPr id="1" name="Shape 172"/>
        <p:cNvGrpSpPr/>
        <p:nvPr/>
      </p:nvGrpSpPr>
      <p:grpSpPr>
        <a:xfrm>
          <a:off x="0" y="0"/>
          <a:ext cx="0" cy="0"/>
          <a:chOff x="0" y="0"/>
          <a:chExt cx="0" cy="0"/>
        </a:xfrm>
      </p:grpSpPr>
      <p:sp>
        <p:nvSpPr>
          <p:cNvPr id="173" name="Google Shape;173;p19"/>
          <p:cNvSpPr/>
          <p:nvPr/>
        </p:nvSpPr>
        <p:spPr>
          <a:xfrm>
            <a:off x="-1288625" y="-1497779"/>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174" name="Google Shape;174;p19"/>
          <p:cNvSpPr/>
          <p:nvPr/>
        </p:nvSpPr>
        <p:spPr>
          <a:xfrm>
            <a:off x="449375" y="4264413"/>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19"/>
          <p:cNvSpPr/>
          <p:nvPr/>
        </p:nvSpPr>
        <p:spPr>
          <a:xfrm>
            <a:off x="0" y="463377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19"/>
          <p:cNvSpPr/>
          <p:nvPr/>
        </p:nvSpPr>
        <p:spPr>
          <a:xfrm>
            <a:off x="8430775" y="4448400"/>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19"/>
          <p:cNvSpPr/>
          <p:nvPr/>
        </p:nvSpPr>
        <p:spPr>
          <a:xfrm>
            <a:off x="6579225" y="-2890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19"/>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79" name="Google Shape;179;p19"/>
          <p:cNvSpPr txBox="1">
            <a:spLocks noGrp="1"/>
          </p:cNvSpPr>
          <p:nvPr>
            <p:ph type="subTitle" idx="1"/>
          </p:nvPr>
        </p:nvSpPr>
        <p:spPr>
          <a:xfrm>
            <a:off x="4794298" y="1667625"/>
            <a:ext cx="3040800" cy="224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80" name="Google Shape;180;p19"/>
          <p:cNvSpPr txBox="1">
            <a:spLocks noGrp="1"/>
          </p:cNvSpPr>
          <p:nvPr>
            <p:ph type="subTitle" idx="2"/>
          </p:nvPr>
        </p:nvSpPr>
        <p:spPr>
          <a:xfrm>
            <a:off x="1308902" y="1667625"/>
            <a:ext cx="3040800" cy="22482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200"/>
              <a:buNone/>
              <a:defRPr b="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192"/>
        <p:cNvGrpSpPr/>
        <p:nvPr/>
      </p:nvGrpSpPr>
      <p:grpSpPr>
        <a:xfrm>
          <a:off x="0" y="0"/>
          <a:ext cx="0" cy="0"/>
          <a:chOff x="0" y="0"/>
          <a:chExt cx="0" cy="0"/>
        </a:xfrm>
      </p:grpSpPr>
      <p:sp>
        <p:nvSpPr>
          <p:cNvPr id="193" name="Google Shape;193;p21"/>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4" name="Google Shape;194;p21"/>
          <p:cNvSpPr txBox="1">
            <a:spLocks noGrp="1"/>
          </p:cNvSpPr>
          <p:nvPr>
            <p:ph type="subTitle" idx="1"/>
          </p:nvPr>
        </p:nvSpPr>
        <p:spPr>
          <a:xfrm>
            <a:off x="1339879" y="1748900"/>
            <a:ext cx="2979600" cy="95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5" name="Google Shape;195;p21"/>
          <p:cNvSpPr txBox="1">
            <a:spLocks noGrp="1"/>
          </p:cNvSpPr>
          <p:nvPr>
            <p:ph type="subTitle" idx="2"/>
          </p:nvPr>
        </p:nvSpPr>
        <p:spPr>
          <a:xfrm>
            <a:off x="4824521" y="1748900"/>
            <a:ext cx="2979600" cy="95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6" name="Google Shape;196;p21"/>
          <p:cNvSpPr txBox="1">
            <a:spLocks noGrp="1"/>
          </p:cNvSpPr>
          <p:nvPr>
            <p:ph type="subTitle" idx="3"/>
          </p:nvPr>
        </p:nvSpPr>
        <p:spPr>
          <a:xfrm>
            <a:off x="1339879" y="3282475"/>
            <a:ext cx="2979600" cy="95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7" name="Google Shape;197;p21"/>
          <p:cNvSpPr txBox="1">
            <a:spLocks noGrp="1"/>
          </p:cNvSpPr>
          <p:nvPr>
            <p:ph type="subTitle" idx="4"/>
          </p:nvPr>
        </p:nvSpPr>
        <p:spPr>
          <a:xfrm>
            <a:off x="4824521" y="3282475"/>
            <a:ext cx="2979600" cy="9549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198" name="Google Shape;198;p21"/>
          <p:cNvSpPr txBox="1">
            <a:spLocks noGrp="1"/>
          </p:cNvSpPr>
          <p:nvPr>
            <p:ph type="subTitle" idx="5"/>
          </p:nvPr>
        </p:nvSpPr>
        <p:spPr>
          <a:xfrm>
            <a:off x="1339879" y="1379350"/>
            <a:ext cx="2979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199" name="Google Shape;199;p21"/>
          <p:cNvSpPr txBox="1">
            <a:spLocks noGrp="1"/>
          </p:cNvSpPr>
          <p:nvPr>
            <p:ph type="subTitle" idx="6"/>
          </p:nvPr>
        </p:nvSpPr>
        <p:spPr>
          <a:xfrm>
            <a:off x="1339879" y="2913000"/>
            <a:ext cx="2979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00" name="Google Shape;200;p21"/>
          <p:cNvSpPr txBox="1">
            <a:spLocks noGrp="1"/>
          </p:cNvSpPr>
          <p:nvPr>
            <p:ph type="subTitle" idx="7"/>
          </p:nvPr>
        </p:nvSpPr>
        <p:spPr>
          <a:xfrm>
            <a:off x="4824493" y="1379350"/>
            <a:ext cx="2979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01" name="Google Shape;201;p21"/>
          <p:cNvSpPr txBox="1">
            <a:spLocks noGrp="1"/>
          </p:cNvSpPr>
          <p:nvPr>
            <p:ph type="subTitle" idx="8"/>
          </p:nvPr>
        </p:nvSpPr>
        <p:spPr>
          <a:xfrm>
            <a:off x="4824493" y="2913000"/>
            <a:ext cx="29796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02" name="Google Shape;202;p21"/>
          <p:cNvSpPr/>
          <p:nvPr/>
        </p:nvSpPr>
        <p:spPr>
          <a:xfrm>
            <a:off x="7346300" y="397232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03" name="Google Shape;203;p21"/>
          <p:cNvSpPr/>
          <p:nvPr/>
        </p:nvSpPr>
        <p:spPr>
          <a:xfrm>
            <a:off x="449375" y="4264413"/>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1"/>
          <p:cNvSpPr/>
          <p:nvPr/>
        </p:nvSpPr>
        <p:spPr>
          <a:xfrm>
            <a:off x="0" y="463377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1"/>
          <p:cNvSpPr/>
          <p:nvPr/>
        </p:nvSpPr>
        <p:spPr>
          <a:xfrm>
            <a:off x="8672075" y="3081325"/>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six columns">
  <p:cSld name="CUSTOM_7">
    <p:spTree>
      <p:nvGrpSpPr>
        <p:cNvPr id="1" name="Shape 206"/>
        <p:cNvGrpSpPr/>
        <p:nvPr/>
      </p:nvGrpSpPr>
      <p:grpSpPr>
        <a:xfrm>
          <a:off x="0" y="0"/>
          <a:ext cx="0" cy="0"/>
          <a:chOff x="0" y="0"/>
          <a:chExt cx="0" cy="0"/>
        </a:xfrm>
      </p:grpSpPr>
      <p:sp>
        <p:nvSpPr>
          <p:cNvPr id="207" name="Google Shape;207;p22"/>
          <p:cNvSpPr txBox="1">
            <a:spLocks noGrp="1"/>
          </p:cNvSpPr>
          <p:nvPr>
            <p:ph type="title"/>
          </p:nvPr>
        </p:nvSpPr>
        <p:spPr>
          <a:xfrm>
            <a:off x="720000" y="445025"/>
            <a:ext cx="77040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8" name="Google Shape;208;p22"/>
          <p:cNvSpPr txBox="1">
            <a:spLocks noGrp="1"/>
          </p:cNvSpPr>
          <p:nvPr>
            <p:ph type="subTitle" idx="1"/>
          </p:nvPr>
        </p:nvSpPr>
        <p:spPr>
          <a:xfrm>
            <a:off x="1189895" y="1710161"/>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09" name="Google Shape;209;p22"/>
          <p:cNvSpPr txBox="1">
            <a:spLocks noGrp="1"/>
          </p:cNvSpPr>
          <p:nvPr>
            <p:ph type="subTitle" idx="2"/>
          </p:nvPr>
        </p:nvSpPr>
        <p:spPr>
          <a:xfrm>
            <a:off x="3578995" y="1710161"/>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0" name="Google Shape;210;p22"/>
          <p:cNvSpPr txBox="1">
            <a:spLocks noGrp="1"/>
          </p:cNvSpPr>
          <p:nvPr>
            <p:ph type="subTitle" idx="3"/>
          </p:nvPr>
        </p:nvSpPr>
        <p:spPr>
          <a:xfrm>
            <a:off x="1189895" y="3440450"/>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1" name="Google Shape;211;p22"/>
          <p:cNvSpPr txBox="1">
            <a:spLocks noGrp="1"/>
          </p:cNvSpPr>
          <p:nvPr>
            <p:ph type="subTitle" idx="4"/>
          </p:nvPr>
        </p:nvSpPr>
        <p:spPr>
          <a:xfrm>
            <a:off x="3578994" y="3440450"/>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2" name="Google Shape;212;p22"/>
          <p:cNvSpPr txBox="1">
            <a:spLocks noGrp="1"/>
          </p:cNvSpPr>
          <p:nvPr>
            <p:ph type="subTitle" idx="5"/>
          </p:nvPr>
        </p:nvSpPr>
        <p:spPr>
          <a:xfrm>
            <a:off x="5968105" y="1710161"/>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3" name="Google Shape;213;p22"/>
          <p:cNvSpPr txBox="1">
            <a:spLocks noGrp="1"/>
          </p:cNvSpPr>
          <p:nvPr>
            <p:ph type="subTitle" idx="6"/>
          </p:nvPr>
        </p:nvSpPr>
        <p:spPr>
          <a:xfrm>
            <a:off x="5968105" y="3440450"/>
            <a:ext cx="1986000" cy="1105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14" name="Google Shape;214;p22"/>
          <p:cNvSpPr txBox="1">
            <a:spLocks noGrp="1"/>
          </p:cNvSpPr>
          <p:nvPr>
            <p:ph type="subTitle" idx="7"/>
          </p:nvPr>
        </p:nvSpPr>
        <p:spPr>
          <a:xfrm>
            <a:off x="1189895" y="1336275"/>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15" name="Google Shape;215;p22"/>
          <p:cNvSpPr txBox="1">
            <a:spLocks noGrp="1"/>
          </p:cNvSpPr>
          <p:nvPr>
            <p:ph type="subTitle" idx="8"/>
          </p:nvPr>
        </p:nvSpPr>
        <p:spPr>
          <a:xfrm>
            <a:off x="3578995" y="1336275"/>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16" name="Google Shape;216;p22"/>
          <p:cNvSpPr txBox="1">
            <a:spLocks noGrp="1"/>
          </p:cNvSpPr>
          <p:nvPr>
            <p:ph type="subTitle" idx="9"/>
          </p:nvPr>
        </p:nvSpPr>
        <p:spPr>
          <a:xfrm>
            <a:off x="5968105" y="1336275"/>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17" name="Google Shape;217;p22"/>
          <p:cNvSpPr txBox="1">
            <a:spLocks noGrp="1"/>
          </p:cNvSpPr>
          <p:nvPr>
            <p:ph type="subTitle" idx="13"/>
          </p:nvPr>
        </p:nvSpPr>
        <p:spPr>
          <a:xfrm>
            <a:off x="1189895" y="3063352"/>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18" name="Google Shape;218;p22"/>
          <p:cNvSpPr txBox="1">
            <a:spLocks noGrp="1"/>
          </p:cNvSpPr>
          <p:nvPr>
            <p:ph type="subTitle" idx="14"/>
          </p:nvPr>
        </p:nvSpPr>
        <p:spPr>
          <a:xfrm>
            <a:off x="3578995" y="3063352"/>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19" name="Google Shape;219;p22"/>
          <p:cNvSpPr txBox="1">
            <a:spLocks noGrp="1"/>
          </p:cNvSpPr>
          <p:nvPr>
            <p:ph type="subTitle" idx="15"/>
          </p:nvPr>
        </p:nvSpPr>
        <p:spPr>
          <a:xfrm>
            <a:off x="5968105" y="3063352"/>
            <a:ext cx="1986000" cy="377100"/>
          </a:xfrm>
          <a:prstGeom prst="rect">
            <a:avLst/>
          </a:prstGeom>
        </p:spPr>
        <p:txBody>
          <a:bodyPr spcFirstLastPara="1" wrap="square" lIns="91425" tIns="91425" rIns="91425" bIns="91425" anchor="b" anchorCtr="0">
            <a:noAutofit/>
          </a:bodyPr>
          <a:lstStyle>
            <a:lvl1pPr lvl="0" algn="ctr" rtl="0">
              <a:lnSpc>
                <a:spcPct val="100000"/>
              </a:lnSpc>
              <a:spcBef>
                <a:spcPts val="0"/>
              </a:spcBef>
              <a:spcAft>
                <a:spcPts val="0"/>
              </a:spcAft>
              <a:buSzPts val="2000"/>
              <a:buFont typeface="Raleway"/>
              <a:buNone/>
              <a:defRPr sz="2000" b="1">
                <a:solidFill>
                  <a:schemeClr val="dk1"/>
                </a:solidFill>
                <a:latin typeface="ZCOOL XiaoWei"/>
                <a:ea typeface="ZCOOL XiaoWei"/>
                <a:cs typeface="ZCOOL XiaoWei"/>
                <a:sym typeface="ZCOOL XiaoWei"/>
              </a:defRPr>
            </a:lvl1pPr>
            <a:lvl2pPr lvl="1" algn="ctr" rtl="0">
              <a:lnSpc>
                <a:spcPct val="100000"/>
              </a:lnSpc>
              <a:spcBef>
                <a:spcPts val="0"/>
              </a:spcBef>
              <a:spcAft>
                <a:spcPts val="0"/>
              </a:spcAft>
              <a:buSzPts val="2000"/>
              <a:buFont typeface="Raleway"/>
              <a:buNone/>
              <a:defRPr sz="2000" b="1">
                <a:latin typeface="Raleway"/>
                <a:ea typeface="Raleway"/>
                <a:cs typeface="Raleway"/>
                <a:sym typeface="Raleway"/>
              </a:defRPr>
            </a:lvl2pPr>
            <a:lvl3pPr lvl="2" algn="ctr" rtl="0">
              <a:lnSpc>
                <a:spcPct val="100000"/>
              </a:lnSpc>
              <a:spcBef>
                <a:spcPts val="0"/>
              </a:spcBef>
              <a:spcAft>
                <a:spcPts val="0"/>
              </a:spcAft>
              <a:buSzPts val="2000"/>
              <a:buFont typeface="Raleway"/>
              <a:buNone/>
              <a:defRPr sz="2000" b="1">
                <a:latin typeface="Raleway"/>
                <a:ea typeface="Raleway"/>
                <a:cs typeface="Raleway"/>
                <a:sym typeface="Raleway"/>
              </a:defRPr>
            </a:lvl3pPr>
            <a:lvl4pPr lvl="3" algn="ctr" rtl="0">
              <a:lnSpc>
                <a:spcPct val="100000"/>
              </a:lnSpc>
              <a:spcBef>
                <a:spcPts val="0"/>
              </a:spcBef>
              <a:spcAft>
                <a:spcPts val="0"/>
              </a:spcAft>
              <a:buSzPts val="2000"/>
              <a:buFont typeface="Raleway"/>
              <a:buNone/>
              <a:defRPr sz="2000" b="1">
                <a:latin typeface="Raleway"/>
                <a:ea typeface="Raleway"/>
                <a:cs typeface="Raleway"/>
                <a:sym typeface="Raleway"/>
              </a:defRPr>
            </a:lvl4pPr>
            <a:lvl5pPr lvl="4" algn="ctr" rtl="0">
              <a:lnSpc>
                <a:spcPct val="100000"/>
              </a:lnSpc>
              <a:spcBef>
                <a:spcPts val="0"/>
              </a:spcBef>
              <a:spcAft>
                <a:spcPts val="0"/>
              </a:spcAft>
              <a:buSzPts val="2000"/>
              <a:buFont typeface="Raleway"/>
              <a:buNone/>
              <a:defRPr sz="2000" b="1">
                <a:latin typeface="Raleway"/>
                <a:ea typeface="Raleway"/>
                <a:cs typeface="Raleway"/>
                <a:sym typeface="Raleway"/>
              </a:defRPr>
            </a:lvl5pPr>
            <a:lvl6pPr lvl="5" algn="ctr" rtl="0">
              <a:lnSpc>
                <a:spcPct val="100000"/>
              </a:lnSpc>
              <a:spcBef>
                <a:spcPts val="0"/>
              </a:spcBef>
              <a:spcAft>
                <a:spcPts val="0"/>
              </a:spcAft>
              <a:buSzPts val="2000"/>
              <a:buFont typeface="Raleway"/>
              <a:buNone/>
              <a:defRPr sz="2000" b="1">
                <a:latin typeface="Raleway"/>
                <a:ea typeface="Raleway"/>
                <a:cs typeface="Raleway"/>
                <a:sym typeface="Raleway"/>
              </a:defRPr>
            </a:lvl6pPr>
            <a:lvl7pPr lvl="6" algn="ctr" rtl="0">
              <a:lnSpc>
                <a:spcPct val="100000"/>
              </a:lnSpc>
              <a:spcBef>
                <a:spcPts val="0"/>
              </a:spcBef>
              <a:spcAft>
                <a:spcPts val="0"/>
              </a:spcAft>
              <a:buSzPts val="2000"/>
              <a:buFont typeface="Raleway"/>
              <a:buNone/>
              <a:defRPr sz="2000" b="1">
                <a:latin typeface="Raleway"/>
                <a:ea typeface="Raleway"/>
                <a:cs typeface="Raleway"/>
                <a:sym typeface="Raleway"/>
              </a:defRPr>
            </a:lvl7pPr>
            <a:lvl8pPr lvl="7" algn="ctr" rtl="0">
              <a:lnSpc>
                <a:spcPct val="100000"/>
              </a:lnSpc>
              <a:spcBef>
                <a:spcPts val="0"/>
              </a:spcBef>
              <a:spcAft>
                <a:spcPts val="0"/>
              </a:spcAft>
              <a:buSzPts val="2000"/>
              <a:buFont typeface="Raleway"/>
              <a:buNone/>
              <a:defRPr sz="2000" b="1">
                <a:latin typeface="Raleway"/>
                <a:ea typeface="Raleway"/>
                <a:cs typeface="Raleway"/>
                <a:sym typeface="Raleway"/>
              </a:defRPr>
            </a:lvl8pPr>
            <a:lvl9pPr lvl="8" algn="ctr" rtl="0">
              <a:lnSpc>
                <a:spcPct val="100000"/>
              </a:lnSpc>
              <a:spcBef>
                <a:spcPts val="0"/>
              </a:spcBef>
              <a:spcAft>
                <a:spcPts val="0"/>
              </a:spcAft>
              <a:buSzPts val="2000"/>
              <a:buFont typeface="Raleway"/>
              <a:buNone/>
              <a:defRPr sz="2000" b="1">
                <a:latin typeface="Raleway"/>
                <a:ea typeface="Raleway"/>
                <a:cs typeface="Raleway"/>
                <a:sym typeface="Raleway"/>
              </a:defRPr>
            </a:lvl9pPr>
          </a:lstStyle>
          <a:p>
            <a:endParaRPr/>
          </a:p>
        </p:txBody>
      </p:sp>
      <p:sp>
        <p:nvSpPr>
          <p:cNvPr id="220" name="Google Shape;220;p22"/>
          <p:cNvSpPr/>
          <p:nvPr/>
        </p:nvSpPr>
        <p:spPr>
          <a:xfrm>
            <a:off x="131875" y="2215388"/>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2"/>
          <p:cNvSpPr/>
          <p:nvPr/>
        </p:nvSpPr>
        <p:spPr>
          <a:xfrm>
            <a:off x="8684775" y="4336875"/>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2"/>
          <p:cNvSpPr/>
          <p:nvPr/>
        </p:nvSpPr>
        <p:spPr>
          <a:xfrm rot="1727849" flipH="1">
            <a:off x="-1571531" y="42915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3" name="Google Shape;223;p22"/>
          <p:cNvGrpSpPr/>
          <p:nvPr/>
        </p:nvGrpSpPr>
        <p:grpSpPr>
          <a:xfrm>
            <a:off x="-152400" y="2648250"/>
            <a:ext cx="9591337" cy="1322804"/>
            <a:chOff x="-152400" y="2648250"/>
            <a:chExt cx="9591337" cy="1322804"/>
          </a:xfrm>
        </p:grpSpPr>
        <p:sp>
          <p:nvSpPr>
            <p:cNvPr id="224" name="Google Shape;224;p22"/>
            <p:cNvSpPr/>
            <p:nvPr/>
          </p:nvSpPr>
          <p:spPr>
            <a:xfrm>
              <a:off x="-152400" y="264825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2"/>
            <p:cNvSpPr/>
            <p:nvPr/>
          </p:nvSpPr>
          <p:spPr>
            <a:xfrm>
              <a:off x="8684775" y="386745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5">
  <p:cSld name="CUSTOM_4_1_2">
    <p:spTree>
      <p:nvGrpSpPr>
        <p:cNvPr id="1" name="Shape 244"/>
        <p:cNvGrpSpPr/>
        <p:nvPr/>
      </p:nvGrpSpPr>
      <p:grpSpPr>
        <a:xfrm>
          <a:off x="0" y="0"/>
          <a:ext cx="0" cy="0"/>
          <a:chOff x="0" y="0"/>
          <a:chExt cx="0" cy="0"/>
        </a:xfrm>
      </p:grpSpPr>
      <p:grpSp>
        <p:nvGrpSpPr>
          <p:cNvPr id="245" name="Google Shape;245;p25"/>
          <p:cNvGrpSpPr/>
          <p:nvPr/>
        </p:nvGrpSpPr>
        <p:grpSpPr>
          <a:xfrm>
            <a:off x="-41025" y="1300438"/>
            <a:ext cx="9363962" cy="3000529"/>
            <a:chOff x="-41025" y="1300438"/>
            <a:chExt cx="9363962" cy="3000529"/>
          </a:xfrm>
        </p:grpSpPr>
        <p:sp>
          <p:nvSpPr>
            <p:cNvPr id="246" name="Google Shape;246;p25"/>
            <p:cNvSpPr/>
            <p:nvPr/>
          </p:nvSpPr>
          <p:spPr>
            <a:xfrm>
              <a:off x="-41025" y="1300438"/>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5"/>
            <p:cNvSpPr/>
            <p:nvPr/>
          </p:nvSpPr>
          <p:spPr>
            <a:xfrm>
              <a:off x="8568775" y="4197363"/>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8" name="Google Shape;248;p25"/>
          <p:cNvSpPr/>
          <p:nvPr/>
        </p:nvSpPr>
        <p:spPr>
          <a:xfrm>
            <a:off x="-440250" y="4353013"/>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49" name="Google Shape;249;p25"/>
          <p:cNvSpPr/>
          <p:nvPr/>
        </p:nvSpPr>
        <p:spPr>
          <a:xfrm>
            <a:off x="6648672" y="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5"/>
          <p:cNvSpPr txBox="1">
            <a:spLocks noGrp="1"/>
          </p:cNvSpPr>
          <p:nvPr>
            <p:ph type="title"/>
          </p:nvPr>
        </p:nvSpPr>
        <p:spPr>
          <a:xfrm>
            <a:off x="720000" y="445025"/>
            <a:ext cx="7704000" cy="572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51" name="Google Shape;251;p25"/>
          <p:cNvSpPr txBox="1">
            <a:spLocks noGrp="1"/>
          </p:cNvSpPr>
          <p:nvPr>
            <p:ph type="subTitle" idx="1"/>
          </p:nvPr>
        </p:nvSpPr>
        <p:spPr>
          <a:xfrm>
            <a:off x="877650" y="1212025"/>
            <a:ext cx="7388700" cy="27789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Clr>
                <a:schemeClr val="dk2"/>
              </a:buClr>
              <a:buSzPts val="1200"/>
              <a:buChar char="●"/>
              <a:defRPr b="0"/>
            </a:lvl1pPr>
            <a:lvl2pPr lvl="1" algn="ctr" rtl="0">
              <a:lnSpc>
                <a:spcPct val="100000"/>
              </a:lnSpc>
              <a:spcBef>
                <a:spcPts val="0"/>
              </a:spcBef>
              <a:spcAft>
                <a:spcPts val="0"/>
              </a:spcAft>
              <a:buSzPts val="1200"/>
              <a:buChar char="○"/>
              <a:defRPr/>
            </a:lvl2pPr>
            <a:lvl3pPr lvl="2" algn="ctr" rtl="0">
              <a:lnSpc>
                <a:spcPct val="100000"/>
              </a:lnSpc>
              <a:spcBef>
                <a:spcPts val="0"/>
              </a:spcBef>
              <a:spcAft>
                <a:spcPts val="0"/>
              </a:spcAft>
              <a:buSzPts val="1200"/>
              <a:buChar char="■"/>
              <a:defRPr/>
            </a:lvl3pPr>
            <a:lvl4pPr lvl="3" algn="ctr" rtl="0">
              <a:lnSpc>
                <a:spcPct val="100000"/>
              </a:lnSpc>
              <a:spcBef>
                <a:spcPts val="0"/>
              </a:spcBef>
              <a:spcAft>
                <a:spcPts val="0"/>
              </a:spcAft>
              <a:buSzPts val="1200"/>
              <a:buChar char="●"/>
              <a:defRPr/>
            </a:lvl4pPr>
            <a:lvl5pPr lvl="4" algn="ctr" rtl="0">
              <a:lnSpc>
                <a:spcPct val="100000"/>
              </a:lnSpc>
              <a:spcBef>
                <a:spcPts val="0"/>
              </a:spcBef>
              <a:spcAft>
                <a:spcPts val="0"/>
              </a:spcAft>
              <a:buSzPts val="1200"/>
              <a:buChar char="○"/>
              <a:defRPr/>
            </a:lvl5pPr>
            <a:lvl6pPr lvl="5" algn="ctr" rtl="0">
              <a:lnSpc>
                <a:spcPct val="100000"/>
              </a:lnSpc>
              <a:spcBef>
                <a:spcPts val="0"/>
              </a:spcBef>
              <a:spcAft>
                <a:spcPts val="0"/>
              </a:spcAft>
              <a:buSzPts val="1200"/>
              <a:buChar char="■"/>
              <a:defRPr/>
            </a:lvl6pPr>
            <a:lvl7pPr lvl="6" algn="ctr" rtl="0">
              <a:lnSpc>
                <a:spcPct val="100000"/>
              </a:lnSpc>
              <a:spcBef>
                <a:spcPts val="0"/>
              </a:spcBef>
              <a:spcAft>
                <a:spcPts val="0"/>
              </a:spcAft>
              <a:buSzPts val="1200"/>
              <a:buChar char="●"/>
              <a:defRPr/>
            </a:lvl7pPr>
            <a:lvl8pPr lvl="7" algn="ctr" rtl="0">
              <a:lnSpc>
                <a:spcPct val="100000"/>
              </a:lnSpc>
              <a:spcBef>
                <a:spcPts val="0"/>
              </a:spcBef>
              <a:spcAft>
                <a:spcPts val="0"/>
              </a:spcAft>
              <a:buSzPts val="1200"/>
              <a:buChar char="○"/>
              <a:defRPr/>
            </a:lvl8pPr>
            <a:lvl9pPr lvl="8" algn="ctr" rtl="0">
              <a:lnSpc>
                <a:spcPct val="100000"/>
              </a:lnSpc>
              <a:spcBef>
                <a:spcPts val="0"/>
              </a:spcBef>
              <a:spcAft>
                <a:spcPts val="0"/>
              </a:spcAft>
              <a:buSzPts val="1200"/>
              <a:buChar char="■"/>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290"/>
        <p:cNvGrpSpPr/>
        <p:nvPr/>
      </p:nvGrpSpPr>
      <p:grpSpPr>
        <a:xfrm>
          <a:off x="0" y="0"/>
          <a:ext cx="0" cy="0"/>
          <a:chOff x="0" y="0"/>
          <a:chExt cx="0" cy="0"/>
        </a:xfrm>
      </p:grpSpPr>
      <p:grpSp>
        <p:nvGrpSpPr>
          <p:cNvPr id="291" name="Google Shape;291;p31"/>
          <p:cNvGrpSpPr/>
          <p:nvPr/>
        </p:nvGrpSpPr>
        <p:grpSpPr>
          <a:xfrm>
            <a:off x="-1201850" y="-371137"/>
            <a:ext cx="10828150" cy="6237808"/>
            <a:chOff x="-1201850" y="-371137"/>
            <a:chExt cx="10828150" cy="6237808"/>
          </a:xfrm>
        </p:grpSpPr>
        <p:sp>
          <p:nvSpPr>
            <p:cNvPr id="292" name="Google Shape;292;p31"/>
            <p:cNvSpPr/>
            <p:nvPr/>
          </p:nvSpPr>
          <p:spPr>
            <a:xfrm>
              <a:off x="-1201850" y="3004671"/>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293" name="Google Shape;293;p31"/>
            <p:cNvSpPr/>
            <p:nvPr/>
          </p:nvSpPr>
          <p:spPr>
            <a:xfrm>
              <a:off x="7912100" y="-371137"/>
              <a:ext cx="1714200" cy="17142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grpSp>
      <p:grpSp>
        <p:nvGrpSpPr>
          <p:cNvPr id="294" name="Google Shape;294;p31"/>
          <p:cNvGrpSpPr/>
          <p:nvPr/>
        </p:nvGrpSpPr>
        <p:grpSpPr>
          <a:xfrm>
            <a:off x="0" y="0"/>
            <a:ext cx="9626297" cy="6320675"/>
            <a:chOff x="0" y="0"/>
            <a:chExt cx="9626297" cy="6320675"/>
          </a:xfrm>
        </p:grpSpPr>
        <p:sp>
          <p:nvSpPr>
            <p:cNvPr id="295" name="Google Shape;295;p31"/>
            <p:cNvSpPr/>
            <p:nvPr/>
          </p:nvSpPr>
          <p:spPr>
            <a:xfrm flipH="1">
              <a:off x="0" y="0"/>
              <a:ext cx="2607200" cy="1144525"/>
            </a:xfrm>
            <a:custGeom>
              <a:avLst/>
              <a:gdLst/>
              <a:ahLst/>
              <a:cxnLst/>
              <a:rect l="l" t="t" r="r" b="b"/>
              <a:pathLst>
                <a:path w="104288" h="45781" extrusionOk="0">
                  <a:moveTo>
                    <a:pt x="0" y="1"/>
                  </a:moveTo>
                  <a:cubicBezTo>
                    <a:pt x="34767" y="15265"/>
                    <a:pt x="69521" y="30516"/>
                    <a:pt x="104287" y="45780"/>
                  </a:cubicBezTo>
                  <a:lnTo>
                    <a:pt x="104287" y="36184"/>
                  </a:lnTo>
                  <a:cubicBezTo>
                    <a:pt x="76808" y="24111"/>
                    <a:pt x="49340" y="12050"/>
                    <a:pt x="21872"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1"/>
            <p:cNvSpPr/>
            <p:nvPr/>
          </p:nvSpPr>
          <p:spPr>
            <a:xfrm rot="-1727849">
              <a:off x="4688369" y="42785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297"/>
        <p:cNvGrpSpPr/>
        <p:nvPr/>
      </p:nvGrpSpPr>
      <p:grpSpPr>
        <a:xfrm>
          <a:off x="0" y="0"/>
          <a:ext cx="0" cy="0"/>
          <a:chOff x="0" y="0"/>
          <a:chExt cx="0" cy="0"/>
        </a:xfrm>
      </p:grpSpPr>
      <p:sp>
        <p:nvSpPr>
          <p:cNvPr id="298" name="Google Shape;298;p32"/>
          <p:cNvSpPr/>
          <p:nvPr/>
        </p:nvSpPr>
        <p:spPr>
          <a:xfrm>
            <a:off x="8644600" y="3670188"/>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2"/>
          <p:cNvSpPr/>
          <p:nvPr/>
        </p:nvSpPr>
        <p:spPr>
          <a:xfrm>
            <a:off x="-1276000" y="3670196"/>
            <a:ext cx="2862000" cy="2862000"/>
          </a:xfrm>
          <a:prstGeom prst="ellipse">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Open Sans"/>
              <a:ea typeface="Open Sans"/>
              <a:cs typeface="Open Sans"/>
              <a:sym typeface="Open Sans"/>
            </a:endParaRPr>
          </a:p>
        </p:txBody>
      </p:sp>
      <p:sp>
        <p:nvSpPr>
          <p:cNvPr id="300" name="Google Shape;300;p32"/>
          <p:cNvSpPr/>
          <p:nvPr/>
        </p:nvSpPr>
        <p:spPr>
          <a:xfrm rot="-1727849">
            <a:off x="5196369" y="4367716"/>
            <a:ext cx="5036515" cy="883722"/>
          </a:xfrm>
          <a:custGeom>
            <a:avLst/>
            <a:gdLst/>
            <a:ahLst/>
            <a:cxnLst/>
            <a:rect l="l" t="t" r="r" b="b"/>
            <a:pathLst>
              <a:path w="201467" h="35350" extrusionOk="0">
                <a:moveTo>
                  <a:pt x="1155" y="0"/>
                </a:moveTo>
                <a:cubicBezTo>
                  <a:pt x="774" y="2917"/>
                  <a:pt x="393" y="5775"/>
                  <a:pt x="0" y="8728"/>
                </a:cubicBezTo>
                <a:cubicBezTo>
                  <a:pt x="66795" y="17610"/>
                  <a:pt x="133517" y="26468"/>
                  <a:pt x="200299" y="35350"/>
                </a:cubicBezTo>
                <a:cubicBezTo>
                  <a:pt x="200692" y="32409"/>
                  <a:pt x="201073" y="29540"/>
                  <a:pt x="201466" y="26634"/>
                </a:cubicBezTo>
                <a:cubicBezTo>
                  <a:pt x="134648" y="17752"/>
                  <a:pt x="67926" y="8882"/>
                  <a:pt x="115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3225" y="445025"/>
            <a:ext cx="77175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ZCOOL XiaoWei"/>
              <a:buNone/>
              <a:defRPr sz="3000" b="1">
                <a:solidFill>
                  <a:schemeClr val="dk1"/>
                </a:solidFill>
                <a:latin typeface="ZCOOL XiaoWei"/>
                <a:ea typeface="ZCOOL XiaoWei"/>
                <a:cs typeface="ZCOOL XiaoWei"/>
                <a:sym typeface="ZCOOL XiaoWei"/>
              </a:defRPr>
            </a:lvl1pPr>
            <a:lvl2pPr lvl="1"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2pPr>
            <a:lvl3pPr lvl="2"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3pPr>
            <a:lvl4pPr lvl="3"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4pPr>
            <a:lvl5pPr lvl="4"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5pPr>
            <a:lvl6pPr lvl="5"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6pPr>
            <a:lvl7pPr lvl="6"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7pPr>
            <a:lvl8pPr lvl="7"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8pPr>
            <a:lvl9pPr lvl="8" rtl="0">
              <a:spcBef>
                <a:spcPts val="0"/>
              </a:spcBef>
              <a:spcAft>
                <a:spcPts val="0"/>
              </a:spcAft>
              <a:buClr>
                <a:schemeClr val="dk1"/>
              </a:buClr>
              <a:buSzPts val="3500"/>
              <a:buFont typeface="ZCOOL XiaoWei"/>
              <a:buNone/>
              <a:defRPr sz="3500" b="1">
                <a:solidFill>
                  <a:schemeClr val="dk1"/>
                </a:solidFill>
                <a:latin typeface="ZCOOL XiaoWei"/>
                <a:ea typeface="ZCOOL XiaoWei"/>
                <a:cs typeface="ZCOOL XiaoWei"/>
                <a:sym typeface="ZCOOL XiaoWei"/>
              </a:defRPr>
            </a:lvl9pPr>
          </a:lstStyle>
          <a:p>
            <a:endParaRPr/>
          </a:p>
        </p:txBody>
      </p:sp>
      <p:sp>
        <p:nvSpPr>
          <p:cNvPr id="7" name="Google Shape;7;p1"/>
          <p:cNvSpPr txBox="1">
            <a:spLocks noGrp="1"/>
          </p:cNvSpPr>
          <p:nvPr>
            <p:ph type="body" idx="1"/>
          </p:nvPr>
        </p:nvSpPr>
        <p:spPr>
          <a:xfrm>
            <a:off x="713225" y="1152475"/>
            <a:ext cx="77175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1pPr>
            <a:lvl2pPr marL="914400" lvl="1"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2pPr>
            <a:lvl3pPr marL="1371600" lvl="2"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3pPr>
            <a:lvl4pPr marL="1828800" lvl="3"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4pPr>
            <a:lvl5pPr marL="2286000" lvl="4"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5pPr>
            <a:lvl6pPr marL="2743200" lvl="5"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6pPr>
            <a:lvl7pPr marL="3200400" lvl="6"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7pPr>
            <a:lvl8pPr marL="3657600" lvl="7"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8pPr>
            <a:lvl9pPr marL="4114800" lvl="8" indent="-304800">
              <a:lnSpc>
                <a:spcPct val="100000"/>
              </a:lnSpc>
              <a:spcBef>
                <a:spcPts val="0"/>
              </a:spcBef>
              <a:spcAft>
                <a:spcPts val="0"/>
              </a:spcAft>
              <a:buClr>
                <a:schemeClr val="dk1"/>
              </a:buClr>
              <a:buSzPts val="1200"/>
              <a:buFont typeface="Inter"/>
              <a:buChar char="■"/>
              <a:defRPr sz="1200">
                <a:solidFill>
                  <a:schemeClr val="dk1"/>
                </a:solidFill>
                <a:latin typeface="Inter"/>
                <a:ea typeface="Inter"/>
                <a:cs typeface="Inter"/>
                <a:sym typeface="Inter"/>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3" r:id="rId3"/>
    <p:sldLayoutId id="2147483654" r:id="rId4"/>
    <p:sldLayoutId id="2147483655" r:id="rId5"/>
    <p:sldLayoutId id="2147483658" r:id="rId6"/>
    <p:sldLayoutId id="2147483662" r:id="rId7"/>
    <p:sldLayoutId id="2147483665" r:id="rId8"/>
    <p:sldLayoutId id="2147483667" r:id="rId9"/>
    <p:sldLayoutId id="2147483668" r:id="rId10"/>
    <p:sldLayoutId id="2147483671" r:id="rId11"/>
    <p:sldLayoutId id="2147483677" r:id="rId12"/>
    <p:sldLayoutId id="2147483678"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Google Shape;311;p36"/>
          <p:cNvSpPr txBox="1">
            <a:spLocks noGrp="1"/>
          </p:cNvSpPr>
          <p:nvPr>
            <p:ph type="ctrTitle"/>
          </p:nvPr>
        </p:nvSpPr>
        <p:spPr>
          <a:xfrm>
            <a:off x="1400168" y="441519"/>
            <a:ext cx="6343650" cy="2037690"/>
          </a:xfrm>
          <a:prstGeom prst="rect">
            <a:avLst/>
          </a:prstGeom>
        </p:spPr>
        <p:txBody>
          <a:bodyPr spcFirstLastPara="1" wrap="square" lIns="91425" tIns="91425" rIns="91425" bIns="91425" anchor="b" anchorCtr="0">
            <a:noAutofit/>
          </a:bodyPr>
          <a:lstStyle/>
          <a:p>
            <a:pPr lvl="0"/>
            <a:r>
              <a:rPr lang="en-US" sz="4400" dirty="0">
                <a:solidFill>
                  <a:schemeClr val="tx1"/>
                </a:solidFill>
                <a:sym typeface="Fira Sans Extra Condensed SemiBold"/>
              </a:rPr>
              <a:t>Enhancing Project Budget Prediction Using AI:</a:t>
            </a:r>
            <a:br>
              <a:rPr lang="en-US" sz="4400" dirty="0">
                <a:solidFill>
                  <a:schemeClr val="dk2"/>
                </a:solidFill>
                <a:sym typeface="Fira Sans Extra Condensed SemiBold"/>
              </a:rPr>
            </a:br>
            <a:r>
              <a:rPr lang="en-US" sz="4400" dirty="0">
                <a:solidFill>
                  <a:schemeClr val="dk2"/>
                </a:solidFill>
                <a:sym typeface="Fira Sans Extra Condensed SemiBold"/>
              </a:rPr>
              <a:t>A Case Study Analysis</a:t>
            </a:r>
          </a:p>
        </p:txBody>
      </p:sp>
      <p:sp>
        <p:nvSpPr>
          <p:cNvPr id="314" name="Google Shape;314;p36"/>
          <p:cNvSpPr/>
          <p:nvPr/>
        </p:nvSpPr>
        <p:spPr>
          <a:xfrm>
            <a:off x="666750"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36"/>
          <p:cNvSpPr/>
          <p:nvPr/>
        </p:nvSpPr>
        <p:spPr>
          <a:xfrm>
            <a:off x="8123900" y="1893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aphicFrame>
        <p:nvGraphicFramePr>
          <p:cNvPr id="8" name="Google Shape;703;p64"/>
          <p:cNvGraphicFramePr/>
          <p:nvPr>
            <p:extLst>
              <p:ext uri="{D42A27DB-BD31-4B8C-83A1-F6EECF244321}">
                <p14:modId xmlns:p14="http://schemas.microsoft.com/office/powerpoint/2010/main" val="692402017"/>
              </p:ext>
            </p:extLst>
          </p:nvPr>
        </p:nvGraphicFramePr>
        <p:xfrm>
          <a:off x="2765054" y="2479209"/>
          <a:ext cx="3613878" cy="2438220"/>
        </p:xfrm>
        <a:graphic>
          <a:graphicData uri="http://schemas.openxmlformats.org/drawingml/2006/table">
            <a:tbl>
              <a:tblPr>
                <a:noFill/>
                <a:tableStyleId>{2CC71CDE-AE5F-4368-911B-DFF3C30995B3}</a:tableStyleId>
              </a:tblPr>
              <a:tblGrid>
                <a:gridCol w="2379437">
                  <a:extLst>
                    <a:ext uri="{9D8B030D-6E8A-4147-A177-3AD203B41FA5}">
                      <a16:colId xmlns:a16="http://schemas.microsoft.com/office/drawing/2014/main" val="20000"/>
                    </a:ext>
                  </a:extLst>
                </a:gridCol>
                <a:gridCol w="1234441">
                  <a:extLst>
                    <a:ext uri="{9D8B030D-6E8A-4147-A177-3AD203B41FA5}">
                      <a16:colId xmlns:a16="http://schemas.microsoft.com/office/drawing/2014/main" val="20001"/>
                    </a:ext>
                  </a:extLst>
                </a:gridCol>
              </a:tblGrid>
              <a:tr h="430470">
                <a:tc>
                  <a:txBody>
                    <a:bodyPr/>
                    <a:lstStyle/>
                    <a:p>
                      <a:pPr marL="0" lvl="0" indent="0" algn="ctr" rtl="0">
                        <a:spcBef>
                          <a:spcPts val="0"/>
                        </a:spcBef>
                        <a:spcAft>
                          <a:spcPts val="0"/>
                        </a:spcAft>
                        <a:buNone/>
                      </a:pPr>
                      <a:r>
                        <a:rPr lang="en" sz="1800" b="1" i="0" u="none" strike="noStrike" cap="none" dirty="0">
                          <a:solidFill>
                            <a:schemeClr val="dk1"/>
                          </a:solidFill>
                          <a:latin typeface="ZCOOL XiaoWei"/>
                          <a:ea typeface="ZCOOL XiaoWei"/>
                          <a:cs typeface="ZCOOL XiaoWei"/>
                          <a:sym typeface="ZCOOL XiaoWei"/>
                        </a:rPr>
                        <a:t>Name</a:t>
                      </a:r>
                      <a:endParaRPr sz="1800" b="1" i="0" u="none" strike="noStrike" cap="none" dirty="0">
                        <a:solidFill>
                          <a:schemeClr val="dk1"/>
                        </a:solidFill>
                        <a:latin typeface="ZCOOL XiaoWei"/>
                        <a:ea typeface="ZCOOL XiaoWei"/>
                        <a:cs typeface="ZCOOL XiaoWei"/>
                        <a:sym typeface="ZCOOL XiaoWei"/>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lvl="0" indent="0" algn="ctr" rtl="0">
                        <a:spcBef>
                          <a:spcPts val="0"/>
                        </a:spcBef>
                        <a:spcAft>
                          <a:spcPts val="0"/>
                        </a:spcAft>
                        <a:buNone/>
                      </a:pPr>
                      <a:r>
                        <a:rPr lang="en" sz="1800" b="1" i="0" u="none" strike="noStrike" cap="none" dirty="0">
                          <a:solidFill>
                            <a:schemeClr val="dk1"/>
                          </a:solidFill>
                          <a:latin typeface="ZCOOL XiaoWei"/>
                          <a:ea typeface="ZCOOL XiaoWei"/>
                          <a:cs typeface="ZCOOL XiaoWei"/>
                          <a:sym typeface="ZCOOL XiaoWei"/>
                        </a:rPr>
                        <a:t>ID</a:t>
                      </a:r>
                      <a:endParaRPr sz="1800" b="1" i="0" u="none" strike="noStrike" cap="none" dirty="0">
                        <a:solidFill>
                          <a:schemeClr val="dk1"/>
                        </a:solidFill>
                        <a:latin typeface="ZCOOL XiaoWei"/>
                        <a:ea typeface="ZCOOL XiaoWei"/>
                        <a:cs typeface="ZCOOL XiaoWei"/>
                        <a:sym typeface="Arial"/>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0"/>
                  </a:ext>
                </a:extLst>
              </a:tr>
              <a:tr h="373070">
                <a:tc>
                  <a:txBody>
                    <a:bodyPr/>
                    <a:lstStyle/>
                    <a:p>
                      <a:pPr marL="0" marR="0" lvl="0" indent="0" algn="l" rtl="0">
                        <a:lnSpc>
                          <a:spcPct val="100000"/>
                        </a:lnSpc>
                        <a:spcBef>
                          <a:spcPts val="0"/>
                        </a:spcBef>
                        <a:spcAft>
                          <a:spcPts val="0"/>
                        </a:spcAft>
                        <a:buClr>
                          <a:srgbClr val="000000"/>
                        </a:buClr>
                        <a:buSzPts val="1100"/>
                        <a:buFont typeface="Arial"/>
                        <a:buNone/>
                      </a:pPr>
                      <a:r>
                        <a:rPr lang="en-US" sz="1400" b="1" i="0" u="none" strike="noStrike" cap="none" dirty="0" err="1">
                          <a:solidFill>
                            <a:schemeClr val="dk1"/>
                          </a:solidFill>
                          <a:latin typeface="ZCOOL XiaoWei"/>
                          <a:ea typeface="ZCOOL XiaoWei"/>
                          <a:cs typeface="ZCOOL XiaoWei"/>
                          <a:sym typeface="Inter"/>
                        </a:rPr>
                        <a:t>Joud</a:t>
                      </a:r>
                      <a:r>
                        <a:rPr lang="en-US" sz="1400" b="1" i="0" u="none" strike="noStrike" cap="none" dirty="0">
                          <a:solidFill>
                            <a:schemeClr val="dk1"/>
                          </a:solidFill>
                          <a:latin typeface="ZCOOL XiaoWei"/>
                          <a:ea typeface="ZCOOL XiaoWei"/>
                          <a:cs typeface="ZCOOL XiaoWei"/>
                          <a:sym typeface="Inter"/>
                        </a:rPr>
                        <a:t> Nasser Al-</a:t>
                      </a:r>
                      <a:r>
                        <a:rPr lang="en-US" sz="1400" b="1" i="0" u="none" strike="noStrike" cap="none" dirty="0" err="1">
                          <a:solidFill>
                            <a:schemeClr val="dk1"/>
                          </a:solidFill>
                          <a:latin typeface="ZCOOL XiaoWei"/>
                          <a:ea typeface="ZCOOL XiaoWei"/>
                          <a:cs typeface="ZCOOL XiaoWei"/>
                          <a:sym typeface="Inter"/>
                        </a:rPr>
                        <a:t>mshary</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Font typeface="Arial"/>
                        <a:buNone/>
                      </a:pPr>
                      <a:r>
                        <a:rPr lang="en-US" sz="1400" b="1" i="0" u="none" strike="noStrike" cap="none" dirty="0">
                          <a:solidFill>
                            <a:schemeClr val="dk1"/>
                          </a:solidFill>
                          <a:latin typeface="ZCOOL XiaoWei"/>
                          <a:ea typeface="ZCOOL XiaoWei"/>
                          <a:cs typeface="ZCOOL XiaoWei"/>
                          <a:sym typeface="Arial"/>
                        </a:rPr>
                        <a:t>442803378</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1"/>
                  </a:ext>
                </a:extLst>
              </a:tr>
              <a:tr h="373070">
                <a:tc>
                  <a:txBody>
                    <a:bodyPr/>
                    <a:lstStyle/>
                    <a:p>
                      <a:pPr marL="0" marR="0" lvl="0" indent="0" algn="l" rtl="0">
                        <a:lnSpc>
                          <a:spcPct val="100000"/>
                        </a:lnSpc>
                        <a:spcBef>
                          <a:spcPts val="0"/>
                        </a:spcBef>
                        <a:spcAft>
                          <a:spcPts val="0"/>
                        </a:spcAft>
                        <a:buClr>
                          <a:srgbClr val="000000"/>
                        </a:buClr>
                        <a:buFont typeface="Arial"/>
                        <a:buNone/>
                      </a:pPr>
                      <a:r>
                        <a:rPr lang="en-US" sz="1400" b="1" i="0" u="none" strike="noStrike" cap="none" dirty="0" err="1">
                          <a:solidFill>
                            <a:schemeClr val="dk1"/>
                          </a:solidFill>
                          <a:latin typeface="ZCOOL XiaoWei"/>
                          <a:ea typeface="ZCOOL XiaoWei"/>
                          <a:cs typeface="ZCOOL XiaoWei"/>
                          <a:sym typeface="Arial"/>
                        </a:rPr>
                        <a:t>Ghadah</a:t>
                      </a:r>
                      <a:r>
                        <a:rPr lang="en-US" sz="1400" b="1" i="0" u="none" strike="noStrike" cap="none" dirty="0">
                          <a:solidFill>
                            <a:schemeClr val="dk1"/>
                          </a:solidFill>
                          <a:latin typeface="ZCOOL XiaoWei"/>
                          <a:ea typeface="ZCOOL XiaoWei"/>
                          <a:cs typeface="ZCOOL XiaoWei"/>
                          <a:sym typeface="Arial"/>
                        </a:rPr>
                        <a:t> Khalid </a:t>
                      </a:r>
                      <a:r>
                        <a:rPr lang="en-US" sz="1400" b="1" i="0" u="none" strike="noStrike" cap="none" dirty="0" err="1">
                          <a:solidFill>
                            <a:schemeClr val="dk1"/>
                          </a:solidFill>
                          <a:latin typeface="ZCOOL XiaoWei"/>
                          <a:ea typeface="ZCOOL XiaoWei"/>
                          <a:cs typeface="ZCOOL XiaoWei"/>
                          <a:sym typeface="Arial"/>
                        </a:rPr>
                        <a:t>Asiri</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i="0" u="none" strike="noStrike" cap="none" dirty="0">
                          <a:solidFill>
                            <a:schemeClr val="dk1"/>
                          </a:solidFill>
                          <a:latin typeface="ZCOOL XiaoWei"/>
                          <a:ea typeface="ZCOOL XiaoWei"/>
                          <a:cs typeface="ZCOOL XiaoWei"/>
                          <a:sym typeface="Arial"/>
                        </a:rPr>
                        <a:t>441806793</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2"/>
                  </a:ext>
                </a:extLst>
              </a:tr>
              <a:tr h="373070">
                <a:tc>
                  <a:txBody>
                    <a:bodyPr/>
                    <a:lstStyle/>
                    <a:p>
                      <a:pPr marL="0" marR="0" lvl="0" indent="0" algn="l" rtl="0">
                        <a:lnSpc>
                          <a:spcPct val="100000"/>
                        </a:lnSpc>
                        <a:spcBef>
                          <a:spcPts val="0"/>
                        </a:spcBef>
                        <a:spcAft>
                          <a:spcPts val="0"/>
                        </a:spcAft>
                        <a:buClr>
                          <a:srgbClr val="000000"/>
                        </a:buClr>
                        <a:buFont typeface="Arial"/>
                        <a:buNone/>
                      </a:pPr>
                      <a:r>
                        <a:rPr lang="en-US" sz="1400" b="1" i="0" u="none" strike="noStrike" cap="none" dirty="0" err="1">
                          <a:solidFill>
                            <a:schemeClr val="dk1"/>
                          </a:solidFill>
                          <a:latin typeface="ZCOOL XiaoWei"/>
                          <a:ea typeface="ZCOOL XiaoWei"/>
                          <a:cs typeface="ZCOOL XiaoWei"/>
                          <a:sym typeface="Inter"/>
                        </a:rPr>
                        <a:t>Waad</a:t>
                      </a:r>
                      <a:r>
                        <a:rPr lang="en-US" sz="1400" b="1" i="0" u="none" strike="noStrike" cap="none" dirty="0">
                          <a:solidFill>
                            <a:schemeClr val="dk1"/>
                          </a:solidFill>
                          <a:latin typeface="ZCOOL XiaoWei"/>
                          <a:ea typeface="ZCOOL XiaoWei"/>
                          <a:cs typeface="ZCOOL XiaoWei"/>
                          <a:sym typeface="Inter"/>
                        </a:rPr>
                        <a:t> Abdullah </a:t>
                      </a:r>
                      <a:r>
                        <a:rPr lang="en-US" sz="1400" b="1" i="0" u="none" strike="noStrike" cap="none" dirty="0" err="1">
                          <a:solidFill>
                            <a:schemeClr val="dk1"/>
                          </a:solidFill>
                          <a:latin typeface="ZCOOL XiaoWei"/>
                          <a:ea typeface="ZCOOL XiaoWei"/>
                          <a:cs typeface="ZCOOL XiaoWei"/>
                          <a:sym typeface="Inter"/>
                        </a:rPr>
                        <a:t>Alshahrani</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i="0" u="none" strike="noStrike" cap="none" dirty="0">
                          <a:solidFill>
                            <a:schemeClr val="dk1"/>
                          </a:solidFill>
                          <a:latin typeface="ZCOOL XiaoWei"/>
                          <a:ea typeface="ZCOOL XiaoWei"/>
                          <a:cs typeface="ZCOOL XiaoWei"/>
                          <a:sym typeface="Arial"/>
                        </a:rPr>
                        <a:t>442807834 </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solidFill>
                        <a:schemeClr val="dk2"/>
                      </a:solidFill>
                      <a:prstDash val="solid"/>
                      <a:round/>
                      <a:headEnd type="none" w="sm" len="sm"/>
                      <a:tailEnd type="none" w="sm" len="sm"/>
                    </a:lnB>
                  </a:tcPr>
                </a:tc>
                <a:extLst>
                  <a:ext uri="{0D108BD9-81ED-4DB2-BD59-A6C34878D82A}">
                    <a16:rowId xmlns:a16="http://schemas.microsoft.com/office/drawing/2014/main" val="10003"/>
                  </a:ext>
                </a:extLst>
              </a:tr>
              <a:tr h="373070">
                <a:tc>
                  <a:txBody>
                    <a:bodyPr/>
                    <a:lstStyle/>
                    <a:p>
                      <a:pPr marL="0" marR="0" lvl="0" indent="0" algn="l" rtl="0">
                        <a:lnSpc>
                          <a:spcPct val="100000"/>
                        </a:lnSpc>
                        <a:spcBef>
                          <a:spcPts val="0"/>
                        </a:spcBef>
                        <a:spcAft>
                          <a:spcPts val="0"/>
                        </a:spcAft>
                        <a:buClr>
                          <a:srgbClr val="000000"/>
                        </a:buClr>
                        <a:buFont typeface="Arial"/>
                        <a:buNone/>
                      </a:pPr>
                      <a:r>
                        <a:rPr lang="en-US" sz="1400" b="1" i="0" u="none" strike="noStrike" cap="none" dirty="0" err="1">
                          <a:solidFill>
                            <a:schemeClr val="dk1"/>
                          </a:solidFill>
                          <a:latin typeface="ZCOOL XiaoWei"/>
                          <a:ea typeface="ZCOOL XiaoWei"/>
                          <a:cs typeface="ZCOOL XiaoWei"/>
                          <a:sym typeface="Inter"/>
                        </a:rPr>
                        <a:t>Ghadah</a:t>
                      </a:r>
                      <a:r>
                        <a:rPr lang="en-US" sz="1400" b="1" i="0" u="none" strike="noStrike" cap="none" dirty="0">
                          <a:solidFill>
                            <a:schemeClr val="dk1"/>
                          </a:solidFill>
                          <a:latin typeface="ZCOOL XiaoWei"/>
                          <a:ea typeface="ZCOOL XiaoWei"/>
                          <a:cs typeface="ZCOOL XiaoWei"/>
                          <a:sym typeface="Inter"/>
                        </a:rPr>
                        <a:t> Mohammed Al </a:t>
                      </a:r>
                      <a:r>
                        <a:rPr lang="en-US" sz="1400" b="1" i="0" u="none" strike="noStrike" cap="none" dirty="0" err="1">
                          <a:solidFill>
                            <a:schemeClr val="dk1"/>
                          </a:solidFill>
                          <a:latin typeface="ZCOOL XiaoWei"/>
                          <a:ea typeface="ZCOOL XiaoWei"/>
                          <a:cs typeface="ZCOOL XiaoWei"/>
                          <a:sym typeface="Inter"/>
                        </a:rPr>
                        <a:t>talhan</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i="0" u="none" strike="noStrike" cap="none" dirty="0">
                          <a:solidFill>
                            <a:schemeClr val="dk1"/>
                          </a:solidFill>
                          <a:latin typeface="ZCOOL XiaoWei"/>
                          <a:ea typeface="ZCOOL XiaoWei"/>
                          <a:cs typeface="ZCOOL XiaoWei"/>
                          <a:sym typeface="Inter"/>
                        </a:rPr>
                        <a:t>442807823</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extLst>
                  <a:ext uri="{0D108BD9-81ED-4DB2-BD59-A6C34878D82A}">
                    <a16:rowId xmlns:a16="http://schemas.microsoft.com/office/drawing/2014/main" val="10004"/>
                  </a:ext>
                </a:extLst>
              </a:tr>
              <a:tr h="373070">
                <a:tc>
                  <a:txBody>
                    <a:bodyPr/>
                    <a:lstStyle/>
                    <a:p>
                      <a:pPr marL="0" marR="0" lvl="0" indent="0" algn="l" rtl="0">
                        <a:lnSpc>
                          <a:spcPct val="100000"/>
                        </a:lnSpc>
                        <a:spcBef>
                          <a:spcPts val="0"/>
                        </a:spcBef>
                        <a:spcAft>
                          <a:spcPts val="0"/>
                        </a:spcAft>
                        <a:buClr>
                          <a:srgbClr val="000000"/>
                        </a:buClr>
                        <a:buFont typeface="Arial"/>
                        <a:buNone/>
                      </a:pPr>
                      <a:r>
                        <a:rPr lang="en-US" sz="1400" b="1" i="0" u="none" strike="noStrike" cap="none" dirty="0">
                          <a:solidFill>
                            <a:schemeClr val="dk1"/>
                          </a:solidFill>
                          <a:latin typeface="ZCOOL XiaoWei"/>
                          <a:ea typeface="ZCOOL XiaoWei"/>
                          <a:cs typeface="ZCOOL XiaoWei"/>
                          <a:sym typeface="Arial"/>
                        </a:rPr>
                        <a:t>Manal </a:t>
                      </a:r>
                      <a:r>
                        <a:rPr lang="en-US" sz="1400" b="1" i="0" u="none" strike="noStrike" cap="none" dirty="0" err="1">
                          <a:solidFill>
                            <a:schemeClr val="dk1"/>
                          </a:solidFill>
                          <a:latin typeface="ZCOOL XiaoWei"/>
                          <a:ea typeface="ZCOOL XiaoWei"/>
                          <a:cs typeface="ZCOOL XiaoWei"/>
                          <a:sym typeface="Arial"/>
                        </a:rPr>
                        <a:t>Ghashem</a:t>
                      </a:r>
                      <a:r>
                        <a:rPr lang="en-US" sz="1400" b="1" i="0" u="none" strike="noStrike" cap="none" dirty="0">
                          <a:solidFill>
                            <a:schemeClr val="dk1"/>
                          </a:solidFill>
                          <a:latin typeface="ZCOOL XiaoWei"/>
                          <a:ea typeface="ZCOOL XiaoWei"/>
                          <a:cs typeface="ZCOOL XiaoWei"/>
                          <a:sym typeface="Arial"/>
                        </a:rPr>
                        <a:t> </a:t>
                      </a:r>
                      <a:r>
                        <a:rPr lang="en-US" sz="1400" b="1" i="0" u="none" strike="noStrike" cap="none" dirty="0" err="1">
                          <a:solidFill>
                            <a:schemeClr val="dk1"/>
                          </a:solidFill>
                          <a:latin typeface="ZCOOL XiaoWei"/>
                          <a:ea typeface="ZCOOL XiaoWei"/>
                          <a:cs typeface="ZCOOL XiaoWei"/>
                          <a:sym typeface="Arial"/>
                        </a:rPr>
                        <a:t>Alshahrani</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solidFill>
                        <a:schemeClr val="dk2"/>
                      </a:solidFill>
                      <a:prstDash val="solid"/>
                      <a:round/>
                      <a:headEnd type="none" w="sm" len="sm"/>
                      <a:tailEnd type="none" w="sm" len="sm"/>
                    </a:lnL>
                    <a:lnR w="9525" cap="flat" cmpd="sng" algn="ctr">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100"/>
                        <a:buFont typeface="Arial"/>
                        <a:buNone/>
                      </a:pPr>
                      <a:r>
                        <a:rPr lang="en-US" sz="1400" b="1" i="0" u="none" strike="noStrike" cap="none" dirty="0">
                          <a:solidFill>
                            <a:schemeClr val="dk1"/>
                          </a:solidFill>
                          <a:latin typeface="ZCOOL XiaoWei"/>
                          <a:ea typeface="ZCOOL XiaoWei"/>
                          <a:cs typeface="ZCOOL XiaoWei"/>
                          <a:sym typeface="Inter"/>
                        </a:rPr>
                        <a:t>442807813</a:t>
                      </a:r>
                      <a:endParaRPr sz="1400" b="1" i="0" u="none" strike="noStrike" cap="none" dirty="0">
                        <a:solidFill>
                          <a:schemeClr val="dk1"/>
                        </a:solidFill>
                        <a:latin typeface="ZCOOL XiaoWei"/>
                        <a:ea typeface="ZCOOL XiaoWei"/>
                        <a:cs typeface="ZCOOL XiaoWei"/>
                        <a:sym typeface="Inter"/>
                      </a:endParaRPr>
                    </a:p>
                  </a:txBody>
                  <a:tcPr marL="91425" marR="91425" marT="91425" marB="91425">
                    <a:lnL w="9525" cap="flat" cmpd="sng" algn="ctr">
                      <a:solidFill>
                        <a:schemeClr val="dk2"/>
                      </a:solidFill>
                      <a:prstDash val="solid"/>
                      <a:round/>
                      <a:headEnd type="none" w="sm" len="sm"/>
                      <a:tailEnd type="none" w="sm" len="sm"/>
                    </a:lnL>
                    <a:lnR w="9525" cap="flat" cmpd="sng">
                      <a:solidFill>
                        <a:schemeClr val="dk2"/>
                      </a:solidFill>
                      <a:prstDash val="solid"/>
                      <a:round/>
                      <a:headEnd type="none" w="sm" len="sm"/>
                      <a:tailEnd type="none" w="sm" len="sm"/>
                    </a:lnR>
                    <a:lnT w="9525" cap="flat" cmpd="sng">
                      <a:solidFill>
                        <a:schemeClr val="dk2"/>
                      </a:solidFill>
                      <a:prstDash val="solid"/>
                      <a:round/>
                      <a:headEnd type="none" w="sm" len="sm"/>
                      <a:tailEnd type="none" w="sm" len="sm"/>
                    </a:lnT>
                    <a:lnB w="9525" cap="flat" cmpd="sng" algn="ctr">
                      <a:solidFill>
                        <a:schemeClr val="dk2"/>
                      </a:solidFill>
                      <a:prstDash val="solid"/>
                      <a:round/>
                      <a:headEnd type="none" w="sm" len="sm"/>
                      <a:tailEnd type="none" w="sm" len="sm"/>
                    </a:lnB>
                  </a:tcPr>
                </a:tc>
                <a:extLst>
                  <a:ext uri="{0D108BD9-81ED-4DB2-BD59-A6C34878D82A}">
                    <a16:rowId xmlns:a16="http://schemas.microsoft.com/office/drawing/2014/main" val="3239223646"/>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39"/>
          <p:cNvSpPr txBox="1">
            <a:spLocks noGrp="1"/>
          </p:cNvSpPr>
          <p:nvPr>
            <p:ph type="title"/>
          </p:nvPr>
        </p:nvSpPr>
        <p:spPr>
          <a:xfrm>
            <a:off x="1302045" y="323023"/>
            <a:ext cx="6574122" cy="1319585"/>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Introduction</a:t>
            </a:r>
            <a:endParaRPr dirty="0"/>
          </a:p>
        </p:txBody>
      </p:sp>
      <p:sp>
        <p:nvSpPr>
          <p:cNvPr id="347" name="Google Shape;347;p39"/>
          <p:cNvSpPr txBox="1">
            <a:spLocks noGrp="1"/>
          </p:cNvSpPr>
          <p:nvPr>
            <p:ph type="subTitle" idx="1"/>
          </p:nvPr>
        </p:nvSpPr>
        <p:spPr>
          <a:xfrm>
            <a:off x="1482000" y="1543195"/>
            <a:ext cx="6214213" cy="2241085"/>
          </a:xfrm>
          <a:prstGeom prst="rect">
            <a:avLst/>
          </a:prstGeom>
        </p:spPr>
        <p:txBody>
          <a:bodyPr spcFirstLastPara="1" wrap="square" lIns="91425" tIns="91425" rIns="91425" bIns="91425" anchor="t" anchorCtr="0">
            <a:noAutofit/>
          </a:bodyPr>
          <a:lstStyle/>
          <a:p>
            <a:pPr marL="0" indent="0"/>
            <a:r>
              <a:rPr lang="en-US" dirty="0">
                <a:sym typeface="Roboto"/>
              </a:rPr>
              <a:t>In this presentation, we will introduce the project titled "Project budget prediction using AI." The project focuses on leveraging artificial intelligence to predict project budgets accurately. Our main objective is to analyze the user-interface design of the existing solution for project budget prediction using AI. Through this analysis, we aim to assess the effectiveness and usability of the interface. We will also explore potential improvements and innovative ideas to enhance the user experience. By evaluating the user-interface design, we can identify any drawbacks or limitations of the current solution and propose creative solutions to make it more effective and user-friendly.</a:t>
            </a:r>
          </a:p>
        </p:txBody>
      </p:sp>
      <p:sp>
        <p:nvSpPr>
          <p:cNvPr id="348" name="Google Shape;348;p39"/>
          <p:cNvSpPr/>
          <p:nvPr/>
        </p:nvSpPr>
        <p:spPr>
          <a:xfrm>
            <a:off x="1177175" y="2479763"/>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39"/>
          <p:cNvSpPr/>
          <p:nvPr/>
        </p:nvSpPr>
        <p:spPr>
          <a:xfrm>
            <a:off x="727838" y="108486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 name="TextBox 6"/>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0"/>
          <p:cNvSpPr txBox="1">
            <a:spLocks noGrp="1"/>
          </p:cNvSpPr>
          <p:nvPr>
            <p:ph type="title"/>
          </p:nvPr>
        </p:nvSpPr>
        <p:spPr>
          <a:xfrm>
            <a:off x="1575927" y="2049204"/>
            <a:ext cx="5906107" cy="1683618"/>
          </a:xfrm>
          <a:prstGeom prst="rect">
            <a:avLst/>
          </a:prstGeom>
        </p:spPr>
        <p:txBody>
          <a:bodyPr spcFirstLastPara="1" wrap="square" lIns="91425" tIns="91425" rIns="91425" bIns="91425" anchor="ctr" anchorCtr="0">
            <a:noAutofit/>
          </a:bodyPr>
          <a:lstStyle/>
          <a:p>
            <a:pPr lvl="0"/>
            <a:r>
              <a:rPr lang="en-US" dirty="0"/>
              <a:t>Literature Review and </a:t>
            </a:r>
            <a:r>
              <a:rPr lang="en-US" dirty="0">
                <a:solidFill>
                  <a:schemeClr val="dk2"/>
                </a:solidFill>
              </a:rPr>
              <a:t>Background Research</a:t>
            </a:r>
            <a:endParaRPr dirty="0">
              <a:solidFill>
                <a:schemeClr val="dk2"/>
              </a:solidFill>
            </a:endParaRPr>
          </a:p>
        </p:txBody>
      </p:sp>
      <p:sp>
        <p:nvSpPr>
          <p:cNvPr id="356" name="Google Shape;356;p40"/>
          <p:cNvSpPr/>
          <p:nvPr/>
        </p:nvSpPr>
        <p:spPr>
          <a:xfrm>
            <a:off x="1994575" y="435325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0"/>
          <p:cNvSpPr/>
          <p:nvPr/>
        </p:nvSpPr>
        <p:spPr>
          <a:xfrm>
            <a:off x="550325"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8" name="Google Shape;358;p40"/>
          <p:cNvGrpSpPr/>
          <p:nvPr/>
        </p:nvGrpSpPr>
        <p:grpSpPr>
          <a:xfrm>
            <a:off x="7753475" y="1893013"/>
            <a:ext cx="754162" cy="549017"/>
            <a:chOff x="7753475" y="1893013"/>
            <a:chExt cx="754162" cy="549017"/>
          </a:xfrm>
        </p:grpSpPr>
        <p:sp>
          <p:nvSpPr>
            <p:cNvPr id="359" name="Google Shape;359;p40"/>
            <p:cNvSpPr/>
            <p:nvPr/>
          </p:nvSpPr>
          <p:spPr>
            <a:xfrm>
              <a:off x="7753475" y="1893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0"/>
            <p:cNvSpPr/>
            <p:nvPr/>
          </p:nvSpPr>
          <p:spPr>
            <a:xfrm>
              <a:off x="7753475" y="233842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TextBox 8"/>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8"/>
        <p:cNvGrpSpPr/>
        <p:nvPr/>
      </p:nvGrpSpPr>
      <p:grpSpPr>
        <a:xfrm>
          <a:off x="0" y="0"/>
          <a:ext cx="0" cy="0"/>
          <a:chOff x="0" y="0"/>
          <a:chExt cx="0" cy="0"/>
        </a:xfrm>
      </p:grpSpPr>
      <p:sp>
        <p:nvSpPr>
          <p:cNvPr id="1070" name="Google Shape;1070;p72"/>
          <p:cNvSpPr txBox="1">
            <a:spLocks noGrp="1"/>
          </p:cNvSpPr>
          <p:nvPr>
            <p:ph type="subTitle" idx="1"/>
          </p:nvPr>
        </p:nvSpPr>
        <p:spPr>
          <a:xfrm>
            <a:off x="914398" y="944572"/>
            <a:ext cx="6920182" cy="3583537"/>
          </a:xfrm>
          <a:prstGeom prst="rect">
            <a:avLst/>
          </a:prstGeom>
        </p:spPr>
        <p:txBody>
          <a:bodyPr spcFirstLastPara="1" wrap="square" lIns="91425" tIns="91425" rIns="91425" bIns="91425" anchor="t" anchorCtr="0">
            <a:noAutofit/>
          </a:bodyPr>
          <a:lstStyle/>
          <a:p>
            <a:pPr marL="0" lvl="0" indent="0">
              <a:lnSpc>
                <a:spcPct val="150000"/>
              </a:lnSpc>
              <a:spcBef>
                <a:spcPts val="300"/>
              </a:spcBef>
              <a:spcAft>
                <a:spcPts val="300"/>
              </a:spcAft>
              <a:buNone/>
            </a:pPr>
            <a:r>
              <a:rPr lang="en-US" sz="1600" dirty="0"/>
              <a:t>The document provides insights into the history of budget forecasting and financial planning, highlighting the importance of accurate financial planning for businesses. It emphasizes the significance of good financial management in achieving economic growth and success for institutions. Budget forecasting is crucial for setting future budgets, tracking cost expenditures, attracting investor interest, and ensuring financial stability. The document also discusses the challenges individuals face in managing project budgets efficiently and the need for modern solutions to address these issues.</a:t>
            </a:r>
          </a:p>
        </p:txBody>
      </p:sp>
      <p:sp>
        <p:nvSpPr>
          <p:cNvPr id="4" name="Google Shape;407;p45"/>
          <p:cNvSpPr txBox="1">
            <a:spLocks/>
          </p:cNvSpPr>
          <p:nvPr/>
        </p:nvSpPr>
        <p:spPr>
          <a:xfrm>
            <a:off x="914398" y="567472"/>
            <a:ext cx="3803904" cy="377100"/>
          </a:xfrm>
          <a:prstGeom prst="rect">
            <a:avLst/>
          </a:prstGeom>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buClr>
                <a:schemeClr val="dk1"/>
              </a:buClr>
              <a:buSzPts val="2000"/>
            </a:pPr>
            <a:r>
              <a:rPr lang="en-US" sz="2000" b="1" dirty="0">
                <a:solidFill>
                  <a:schemeClr val="dk1"/>
                </a:solidFill>
                <a:latin typeface="ZCOOL XiaoWei"/>
                <a:ea typeface="ZCOOL XiaoWei"/>
                <a:cs typeface="ZCOOL XiaoWei"/>
                <a:sym typeface="ZCOOL XiaoWei"/>
              </a:rPr>
              <a:t>Brief research on the background:</a:t>
            </a:r>
          </a:p>
        </p:txBody>
      </p:sp>
      <p:sp>
        <p:nvSpPr>
          <p:cNvPr id="6" name="TextBox 5"/>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Google Shape;403;p45"/>
          <p:cNvSpPr txBox="1">
            <a:spLocks noGrp="1"/>
          </p:cNvSpPr>
          <p:nvPr>
            <p:ph type="subTitle" idx="1"/>
          </p:nvPr>
        </p:nvSpPr>
        <p:spPr>
          <a:xfrm>
            <a:off x="1339879" y="1748900"/>
            <a:ext cx="2979600" cy="954900"/>
          </a:xfrm>
          <a:prstGeom prst="rect">
            <a:avLst/>
          </a:prstGeom>
        </p:spPr>
        <p:txBody>
          <a:bodyPr spcFirstLastPara="1" wrap="square" lIns="91425" tIns="91425" rIns="91425" bIns="91425" anchor="t" anchorCtr="0">
            <a:noAutofit/>
          </a:bodyPr>
          <a:lstStyle/>
          <a:p>
            <a:pPr marL="0" indent="0"/>
            <a:r>
              <a:rPr lang="en-US" dirty="0"/>
              <a:t>A project management software widely used in industries like construction and engineering, focusing on project planning, scheduling, and control.</a:t>
            </a:r>
          </a:p>
        </p:txBody>
      </p:sp>
      <p:sp>
        <p:nvSpPr>
          <p:cNvPr id="404" name="Google Shape;404;p45"/>
          <p:cNvSpPr txBox="1">
            <a:spLocks noGrp="1"/>
          </p:cNvSpPr>
          <p:nvPr>
            <p:ph type="subTitle" idx="2"/>
          </p:nvPr>
        </p:nvSpPr>
        <p:spPr>
          <a:xfrm>
            <a:off x="4824521" y="1748900"/>
            <a:ext cx="2979600" cy="954900"/>
          </a:xfrm>
          <a:prstGeom prst="rect">
            <a:avLst/>
          </a:prstGeom>
        </p:spPr>
        <p:txBody>
          <a:bodyPr spcFirstLastPara="1" wrap="square" lIns="91425" tIns="91425" rIns="91425" bIns="91425" anchor="t" anchorCtr="0">
            <a:noAutofit/>
          </a:bodyPr>
          <a:lstStyle/>
          <a:p>
            <a:pPr marL="0" indent="0"/>
            <a:r>
              <a:rPr lang="en-US" dirty="0"/>
              <a:t>Known for its user-friendly interface and tools for organizing project schedules, tasks, and resources effectively.</a:t>
            </a:r>
          </a:p>
        </p:txBody>
      </p:sp>
      <p:sp>
        <p:nvSpPr>
          <p:cNvPr id="405" name="Google Shape;405;p45"/>
          <p:cNvSpPr txBox="1">
            <a:spLocks noGrp="1"/>
          </p:cNvSpPr>
          <p:nvPr>
            <p:ph type="subTitle" idx="3"/>
          </p:nvPr>
        </p:nvSpPr>
        <p:spPr>
          <a:xfrm>
            <a:off x="1339879" y="3282475"/>
            <a:ext cx="2979600" cy="954900"/>
          </a:xfrm>
          <a:prstGeom prst="rect">
            <a:avLst/>
          </a:prstGeom>
        </p:spPr>
        <p:txBody>
          <a:bodyPr spcFirstLastPara="1" wrap="square" lIns="91425" tIns="91425" rIns="91425" bIns="91425" anchor="t" anchorCtr="0">
            <a:noAutofit/>
          </a:bodyPr>
          <a:lstStyle/>
          <a:p>
            <a:pPr marL="0" indent="0"/>
            <a:r>
              <a:rPr lang="en-US" dirty="0"/>
              <a:t>Popular accounting software designed to help businesses manage financial transactions, track expenses, and perform accounting tasks efficiently.</a:t>
            </a:r>
          </a:p>
        </p:txBody>
      </p:sp>
      <p:sp>
        <p:nvSpPr>
          <p:cNvPr id="406" name="Google Shape;406;p45"/>
          <p:cNvSpPr txBox="1">
            <a:spLocks noGrp="1"/>
          </p:cNvSpPr>
          <p:nvPr>
            <p:ph type="subTitle" idx="4"/>
          </p:nvPr>
        </p:nvSpPr>
        <p:spPr>
          <a:xfrm>
            <a:off x="4824521" y="3282475"/>
            <a:ext cx="3105156" cy="954900"/>
          </a:xfrm>
          <a:prstGeom prst="rect">
            <a:avLst/>
          </a:prstGeom>
        </p:spPr>
        <p:txBody>
          <a:bodyPr spcFirstLastPara="1" wrap="square" lIns="91425" tIns="91425" rIns="91425" bIns="91425" anchor="t" anchorCtr="0">
            <a:noAutofit/>
          </a:bodyPr>
          <a:lstStyle/>
          <a:p>
            <a:pPr marL="0" indent="0"/>
            <a:r>
              <a:rPr lang="en-US" dirty="0"/>
              <a:t>An innovative construction management platform that enhances collaboration among construction teams by providing access to project information on mobile devices.</a:t>
            </a:r>
          </a:p>
        </p:txBody>
      </p:sp>
      <p:sp>
        <p:nvSpPr>
          <p:cNvPr id="407" name="Google Shape;407;p45"/>
          <p:cNvSpPr txBox="1">
            <a:spLocks noGrp="1"/>
          </p:cNvSpPr>
          <p:nvPr>
            <p:ph type="subTitle" idx="5"/>
          </p:nvPr>
        </p:nvSpPr>
        <p:spPr>
          <a:xfrm>
            <a:off x="1339879" y="1379350"/>
            <a:ext cx="2979600" cy="377100"/>
          </a:xfrm>
          <a:prstGeom prst="rect">
            <a:avLst/>
          </a:prstGeom>
        </p:spPr>
        <p:txBody>
          <a:bodyPr spcFirstLastPara="1" wrap="square" lIns="91425" tIns="91425" rIns="91425" bIns="91425" anchor="b" anchorCtr="0">
            <a:noAutofit/>
          </a:bodyPr>
          <a:lstStyle/>
          <a:p>
            <a:pPr marL="0" lvl="0" indent="0"/>
            <a:r>
              <a:rPr lang="en-US" dirty="0"/>
              <a:t>Primavera P6</a:t>
            </a:r>
            <a:endParaRPr dirty="0"/>
          </a:p>
        </p:txBody>
      </p:sp>
      <p:sp>
        <p:nvSpPr>
          <p:cNvPr id="408" name="Google Shape;408;p45"/>
          <p:cNvSpPr txBox="1">
            <a:spLocks noGrp="1"/>
          </p:cNvSpPr>
          <p:nvPr>
            <p:ph type="subTitle" idx="6"/>
          </p:nvPr>
        </p:nvSpPr>
        <p:spPr>
          <a:xfrm>
            <a:off x="1339879" y="2913000"/>
            <a:ext cx="2979600" cy="377100"/>
          </a:xfrm>
          <a:prstGeom prst="rect">
            <a:avLst/>
          </a:prstGeom>
        </p:spPr>
        <p:txBody>
          <a:bodyPr spcFirstLastPara="1" wrap="square" lIns="91425" tIns="91425" rIns="91425" bIns="91425" anchor="b" anchorCtr="0">
            <a:noAutofit/>
          </a:bodyPr>
          <a:lstStyle/>
          <a:p>
            <a:pPr marL="0" lvl="0" indent="0"/>
            <a:r>
              <a:rPr lang="en-US" dirty="0"/>
              <a:t>QuickBooks</a:t>
            </a:r>
            <a:endParaRPr dirty="0"/>
          </a:p>
        </p:txBody>
      </p:sp>
      <p:sp>
        <p:nvSpPr>
          <p:cNvPr id="409" name="Google Shape;409;p45"/>
          <p:cNvSpPr txBox="1">
            <a:spLocks noGrp="1"/>
          </p:cNvSpPr>
          <p:nvPr>
            <p:ph type="subTitle" idx="7"/>
          </p:nvPr>
        </p:nvSpPr>
        <p:spPr>
          <a:xfrm>
            <a:off x="4824493" y="1379350"/>
            <a:ext cx="2979600" cy="377100"/>
          </a:xfrm>
          <a:prstGeom prst="rect">
            <a:avLst/>
          </a:prstGeom>
        </p:spPr>
        <p:txBody>
          <a:bodyPr spcFirstLastPara="1" wrap="square" lIns="91425" tIns="91425" rIns="91425" bIns="91425" anchor="b" anchorCtr="0">
            <a:noAutofit/>
          </a:bodyPr>
          <a:lstStyle/>
          <a:p>
            <a:pPr marL="0" lvl="0" indent="0"/>
            <a:r>
              <a:rPr lang="en-US" dirty="0"/>
              <a:t>Microsoft Project</a:t>
            </a:r>
            <a:endParaRPr dirty="0"/>
          </a:p>
        </p:txBody>
      </p:sp>
      <p:sp>
        <p:nvSpPr>
          <p:cNvPr id="410" name="Google Shape;410;p45"/>
          <p:cNvSpPr txBox="1">
            <a:spLocks noGrp="1"/>
          </p:cNvSpPr>
          <p:nvPr>
            <p:ph type="subTitle" idx="8"/>
          </p:nvPr>
        </p:nvSpPr>
        <p:spPr>
          <a:xfrm>
            <a:off x="4824493" y="2913000"/>
            <a:ext cx="2979600" cy="377100"/>
          </a:xfrm>
          <a:prstGeom prst="rect">
            <a:avLst/>
          </a:prstGeom>
        </p:spPr>
        <p:txBody>
          <a:bodyPr spcFirstLastPara="1" wrap="square" lIns="91425" tIns="91425" rIns="91425" bIns="91425" anchor="b" anchorCtr="0">
            <a:noAutofit/>
          </a:bodyPr>
          <a:lstStyle/>
          <a:p>
            <a:pPr marL="0" lvl="0" indent="0"/>
            <a:r>
              <a:rPr lang="en-US" dirty="0" err="1"/>
              <a:t>PlanGrid</a:t>
            </a:r>
            <a:endParaRPr dirty="0"/>
          </a:p>
        </p:txBody>
      </p:sp>
      <p:sp>
        <p:nvSpPr>
          <p:cNvPr id="411" name="Google Shape;411;p45"/>
          <p:cNvSpPr txBox="1">
            <a:spLocks noGrp="1"/>
          </p:cNvSpPr>
          <p:nvPr>
            <p:ph type="title"/>
          </p:nvPr>
        </p:nvSpPr>
        <p:spPr>
          <a:xfrm>
            <a:off x="727315" y="333512"/>
            <a:ext cx="7704000" cy="934325"/>
          </a:xfrm>
          <a:prstGeom prst="rect">
            <a:avLst/>
          </a:prstGeom>
        </p:spPr>
        <p:txBody>
          <a:bodyPr spcFirstLastPara="1" wrap="square" lIns="91425" tIns="91425" rIns="91425" bIns="91425" anchor="t" anchorCtr="0">
            <a:noAutofit/>
          </a:bodyPr>
          <a:lstStyle/>
          <a:p>
            <a:pPr lvl="0" algn="l">
              <a:spcBef>
                <a:spcPts val="300"/>
              </a:spcBef>
            </a:pPr>
            <a:r>
              <a:rPr lang="en-US" sz="1800" b="0" dirty="0"/>
              <a:t>In comparing the existing solutions like Microsoft Project, QuickBooks, and </a:t>
            </a:r>
            <a:r>
              <a:rPr lang="en-US" sz="1800" b="0" dirty="0" err="1"/>
              <a:t>PlanGrid</a:t>
            </a:r>
            <a:r>
              <a:rPr lang="en-US" sz="1800" b="0" dirty="0"/>
              <a:t> with the proposed AI-driven budget forecasting application, several key differences emerge:</a:t>
            </a:r>
          </a:p>
        </p:txBody>
      </p:sp>
      <p:sp>
        <p:nvSpPr>
          <p:cNvPr id="12" name="TextBox 11"/>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7"/>
          <p:cNvSpPr txBox="1">
            <a:spLocks noGrp="1"/>
          </p:cNvSpPr>
          <p:nvPr>
            <p:ph type="title"/>
          </p:nvPr>
        </p:nvSpPr>
        <p:spPr>
          <a:xfrm>
            <a:off x="1061856" y="218477"/>
            <a:ext cx="6614769" cy="2529300"/>
          </a:xfrm>
          <a:prstGeom prst="rect">
            <a:avLst/>
          </a:prstGeom>
        </p:spPr>
        <p:txBody>
          <a:bodyPr spcFirstLastPara="1" wrap="square" lIns="91425" tIns="91425" rIns="91425" bIns="91425" anchor="ctr" anchorCtr="0">
            <a:noAutofit/>
          </a:bodyPr>
          <a:lstStyle/>
          <a:p>
            <a:pPr lvl="0"/>
            <a:r>
              <a:rPr lang="en-US" sz="4800" dirty="0">
                <a:solidFill>
                  <a:schemeClr val="dk2"/>
                </a:solidFill>
              </a:rPr>
              <a:t>Drawbacks and Limitations </a:t>
            </a:r>
            <a:r>
              <a:rPr lang="en-US" sz="4800" dirty="0"/>
              <a:t>of Existing Solutions</a:t>
            </a:r>
            <a:endParaRPr sz="4800" dirty="0">
              <a:solidFill>
                <a:schemeClr val="dk2"/>
              </a:solidFill>
            </a:endParaRPr>
          </a:p>
        </p:txBody>
      </p:sp>
      <p:sp>
        <p:nvSpPr>
          <p:cNvPr id="434" name="Google Shape;434;p47"/>
          <p:cNvSpPr/>
          <p:nvPr/>
        </p:nvSpPr>
        <p:spPr>
          <a:xfrm>
            <a:off x="1583925" y="434690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7"/>
          <p:cNvSpPr/>
          <p:nvPr/>
        </p:nvSpPr>
        <p:spPr>
          <a:xfrm>
            <a:off x="666750"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 name="Google Shape;436;p47"/>
          <p:cNvGrpSpPr/>
          <p:nvPr/>
        </p:nvGrpSpPr>
        <p:grpSpPr>
          <a:xfrm>
            <a:off x="7676625" y="2274013"/>
            <a:ext cx="754162" cy="525567"/>
            <a:chOff x="7676625" y="2274013"/>
            <a:chExt cx="754162" cy="525567"/>
          </a:xfrm>
        </p:grpSpPr>
        <p:sp>
          <p:nvSpPr>
            <p:cNvPr id="437" name="Google Shape;437;p47"/>
            <p:cNvSpPr/>
            <p:nvPr/>
          </p:nvSpPr>
          <p:spPr>
            <a:xfrm>
              <a:off x="7755600" y="2274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7676625" y="269597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411;p45"/>
          <p:cNvSpPr txBox="1">
            <a:spLocks/>
          </p:cNvSpPr>
          <p:nvPr/>
        </p:nvSpPr>
        <p:spPr>
          <a:xfrm>
            <a:off x="2049408" y="2695975"/>
            <a:ext cx="5316999" cy="14072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ZCOOL XiaoWei"/>
              <a:buNone/>
              <a:defRPr sz="64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9pPr>
          </a:lstStyle>
          <a:p>
            <a:pPr algn="l">
              <a:spcBef>
                <a:spcPts val="300"/>
              </a:spcBef>
            </a:pPr>
            <a:r>
              <a:rPr lang="en-US" sz="1800" b="0"/>
              <a:t>While the existing solutions mentioned (Primavera P6, Microsoft Project, QuickBooks, PlanGrid) offer valuable features for project budgeting, they also have certain limitations and disadvantages that should be considered. Here are some drawbacks commonly associated with these solutions:</a:t>
            </a:r>
            <a:endParaRPr lang="en-US" sz="1800" b="0" dirty="0"/>
          </a:p>
        </p:txBody>
      </p:sp>
      <p:sp>
        <p:nvSpPr>
          <p:cNvPr id="10" name="TextBox 9"/>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7" name="Google Shape;417;p46"/>
          <p:cNvSpPr txBox="1">
            <a:spLocks noGrp="1"/>
          </p:cNvSpPr>
          <p:nvPr>
            <p:ph type="subTitle" idx="1"/>
          </p:nvPr>
        </p:nvSpPr>
        <p:spPr>
          <a:xfrm>
            <a:off x="831450" y="773815"/>
            <a:ext cx="1986000" cy="1105200"/>
          </a:xfrm>
          <a:prstGeom prst="rect">
            <a:avLst/>
          </a:prstGeom>
        </p:spPr>
        <p:txBody>
          <a:bodyPr spcFirstLastPara="1" wrap="square" lIns="91425" tIns="91425" rIns="91425" bIns="91425" anchor="t" anchorCtr="0">
            <a:noAutofit/>
          </a:bodyPr>
          <a:lstStyle/>
          <a:p>
            <a:pPr marL="0" lvl="0" indent="0"/>
            <a:r>
              <a:rPr lang="en-US" dirty="0"/>
              <a:t>Primavera P6 and Microsoft Project are powerful but complex project management tools, requiring substantial training to navigate effectively.</a:t>
            </a:r>
          </a:p>
        </p:txBody>
      </p:sp>
      <p:sp>
        <p:nvSpPr>
          <p:cNvPr id="418" name="Google Shape;418;p46"/>
          <p:cNvSpPr txBox="1">
            <a:spLocks noGrp="1"/>
          </p:cNvSpPr>
          <p:nvPr>
            <p:ph type="subTitle" idx="2"/>
          </p:nvPr>
        </p:nvSpPr>
        <p:spPr>
          <a:xfrm>
            <a:off x="3334764" y="764900"/>
            <a:ext cx="2474458" cy="1105200"/>
          </a:xfrm>
          <a:prstGeom prst="rect">
            <a:avLst/>
          </a:prstGeom>
        </p:spPr>
        <p:txBody>
          <a:bodyPr spcFirstLastPara="1" wrap="square" lIns="91425" tIns="91425" rIns="91425" bIns="91425" anchor="t" anchorCtr="0">
            <a:noAutofit/>
          </a:bodyPr>
          <a:lstStyle/>
          <a:p>
            <a:pPr marL="0" lvl="0" indent="0"/>
            <a:r>
              <a:rPr lang="en-US" dirty="0"/>
              <a:t>Primavera P6 and similar solutions can be pricey, especially for small to medium-sized businesses, with initial costs, licensing fees, and ongoing maintenance expenses posing financial challenges.</a:t>
            </a:r>
            <a:endParaRPr dirty="0"/>
          </a:p>
        </p:txBody>
      </p:sp>
      <p:sp>
        <p:nvSpPr>
          <p:cNvPr id="419" name="Google Shape;419;p46"/>
          <p:cNvSpPr txBox="1">
            <a:spLocks noGrp="1"/>
          </p:cNvSpPr>
          <p:nvPr>
            <p:ph type="subTitle" idx="3"/>
          </p:nvPr>
        </p:nvSpPr>
        <p:spPr>
          <a:xfrm>
            <a:off x="613236" y="3213677"/>
            <a:ext cx="2422429" cy="1105200"/>
          </a:xfrm>
          <a:prstGeom prst="rect">
            <a:avLst/>
          </a:prstGeom>
        </p:spPr>
        <p:txBody>
          <a:bodyPr spcFirstLastPara="1" wrap="square" lIns="91425" tIns="91425" rIns="91425" bIns="91425" anchor="t" anchorCtr="0">
            <a:noAutofit/>
          </a:bodyPr>
          <a:lstStyle/>
          <a:p>
            <a:pPr marL="0" lvl="0" indent="0"/>
            <a:r>
              <a:rPr lang="en-US" dirty="0" err="1"/>
              <a:t>PlanGrid</a:t>
            </a:r>
            <a:r>
              <a:rPr lang="en-US" dirty="0"/>
              <a:t> and similar solutions, designed for construction, might not sufficiently address budgeting needs across industries, limiting their versatility and potentially necessitating further customization.</a:t>
            </a:r>
            <a:endParaRPr dirty="0"/>
          </a:p>
        </p:txBody>
      </p:sp>
      <p:sp>
        <p:nvSpPr>
          <p:cNvPr id="420" name="Google Shape;420;p46"/>
          <p:cNvSpPr txBox="1">
            <a:spLocks noGrp="1"/>
          </p:cNvSpPr>
          <p:nvPr>
            <p:ph type="subTitle" idx="4"/>
          </p:nvPr>
        </p:nvSpPr>
        <p:spPr>
          <a:xfrm>
            <a:off x="3578993" y="3213679"/>
            <a:ext cx="1986000" cy="1105200"/>
          </a:xfrm>
          <a:prstGeom prst="rect">
            <a:avLst/>
          </a:prstGeom>
        </p:spPr>
        <p:txBody>
          <a:bodyPr spcFirstLastPara="1" wrap="square" lIns="91425" tIns="91425" rIns="91425" bIns="91425" anchor="t" anchorCtr="0">
            <a:noAutofit/>
          </a:bodyPr>
          <a:lstStyle/>
          <a:p>
            <a:pPr marL="0" lvl="0" indent="0"/>
            <a:r>
              <a:rPr lang="en-US" dirty="0"/>
              <a:t>Integrating existing solutions with other software, like accounting or ERP systems, can be complex, leading to data inconsistencies and workflow disruptions.</a:t>
            </a:r>
            <a:endParaRPr dirty="0"/>
          </a:p>
        </p:txBody>
      </p:sp>
      <p:sp>
        <p:nvSpPr>
          <p:cNvPr id="421" name="Google Shape;421;p46"/>
          <p:cNvSpPr txBox="1">
            <a:spLocks noGrp="1"/>
          </p:cNvSpPr>
          <p:nvPr>
            <p:ph type="subTitle" idx="5"/>
          </p:nvPr>
        </p:nvSpPr>
        <p:spPr>
          <a:xfrm>
            <a:off x="5945764" y="773815"/>
            <a:ext cx="2747541" cy="1105200"/>
          </a:xfrm>
          <a:prstGeom prst="rect">
            <a:avLst/>
          </a:prstGeom>
        </p:spPr>
        <p:txBody>
          <a:bodyPr spcFirstLastPara="1" wrap="square" lIns="91425" tIns="91425" rIns="91425" bIns="91425" anchor="t" anchorCtr="0">
            <a:noAutofit/>
          </a:bodyPr>
          <a:lstStyle/>
          <a:p>
            <a:pPr marL="0" lvl="0" indent="0"/>
            <a:r>
              <a:rPr lang="en-US" dirty="0"/>
              <a:t>Existing solutions may lack robust real-time collaboration features and smooth sharing of project budget information with stakeholders, hampering effective communication and collaboration within project teams.</a:t>
            </a:r>
            <a:endParaRPr dirty="0"/>
          </a:p>
        </p:txBody>
      </p:sp>
      <p:sp>
        <p:nvSpPr>
          <p:cNvPr id="422" name="Google Shape;422;p46"/>
          <p:cNvSpPr txBox="1">
            <a:spLocks noGrp="1"/>
          </p:cNvSpPr>
          <p:nvPr>
            <p:ph type="subTitle" idx="6"/>
          </p:nvPr>
        </p:nvSpPr>
        <p:spPr>
          <a:xfrm>
            <a:off x="6326536" y="3213677"/>
            <a:ext cx="1986000" cy="1105200"/>
          </a:xfrm>
          <a:prstGeom prst="rect">
            <a:avLst/>
          </a:prstGeom>
        </p:spPr>
        <p:txBody>
          <a:bodyPr spcFirstLastPara="1" wrap="square" lIns="91425" tIns="91425" rIns="91425" bIns="91425" anchor="t" anchorCtr="0">
            <a:noAutofit/>
          </a:bodyPr>
          <a:lstStyle/>
          <a:p>
            <a:pPr marL="0" lvl="0" indent="0"/>
            <a:r>
              <a:rPr lang="en-US" dirty="0"/>
              <a:t>Users might encounter constraints when customizing existing solutions to meet their project budgeting needs, limiting adaptability to unique project scenarios.</a:t>
            </a:r>
            <a:endParaRPr dirty="0"/>
          </a:p>
        </p:txBody>
      </p:sp>
      <p:sp>
        <p:nvSpPr>
          <p:cNvPr id="423" name="Google Shape;423;p46"/>
          <p:cNvSpPr txBox="1">
            <a:spLocks noGrp="1"/>
          </p:cNvSpPr>
          <p:nvPr>
            <p:ph type="subTitle" idx="7"/>
          </p:nvPr>
        </p:nvSpPr>
        <p:spPr>
          <a:xfrm>
            <a:off x="831450" y="399929"/>
            <a:ext cx="1986000" cy="377100"/>
          </a:xfrm>
          <a:prstGeom prst="rect">
            <a:avLst/>
          </a:prstGeom>
        </p:spPr>
        <p:txBody>
          <a:bodyPr spcFirstLastPara="1" wrap="square" lIns="91425" tIns="91425" rIns="91425" bIns="91425" anchor="b" anchorCtr="0">
            <a:noAutofit/>
          </a:bodyPr>
          <a:lstStyle/>
          <a:p>
            <a:pPr marL="0" lvl="0" indent="0"/>
            <a:r>
              <a:rPr lang="en-US" dirty="0"/>
              <a:t>Complexity</a:t>
            </a:r>
            <a:endParaRPr dirty="0"/>
          </a:p>
        </p:txBody>
      </p:sp>
      <p:sp>
        <p:nvSpPr>
          <p:cNvPr id="424" name="Google Shape;424;p46"/>
          <p:cNvSpPr txBox="1">
            <a:spLocks noGrp="1"/>
          </p:cNvSpPr>
          <p:nvPr>
            <p:ph type="subTitle" idx="8"/>
          </p:nvPr>
        </p:nvSpPr>
        <p:spPr>
          <a:xfrm>
            <a:off x="3578994" y="399929"/>
            <a:ext cx="1986000" cy="377100"/>
          </a:xfrm>
          <a:prstGeom prst="rect">
            <a:avLst/>
          </a:prstGeom>
        </p:spPr>
        <p:txBody>
          <a:bodyPr spcFirstLastPara="1" wrap="square" lIns="91425" tIns="91425" rIns="91425" bIns="91425" anchor="b" anchorCtr="0">
            <a:noAutofit/>
          </a:bodyPr>
          <a:lstStyle/>
          <a:p>
            <a:pPr marL="0" lvl="0" indent="0"/>
            <a:r>
              <a:rPr lang="en-US" dirty="0"/>
              <a:t>Cost</a:t>
            </a:r>
            <a:endParaRPr dirty="0"/>
          </a:p>
        </p:txBody>
      </p:sp>
      <p:sp>
        <p:nvSpPr>
          <p:cNvPr id="425" name="Google Shape;425;p46"/>
          <p:cNvSpPr txBox="1">
            <a:spLocks noGrp="1"/>
          </p:cNvSpPr>
          <p:nvPr>
            <p:ph type="subTitle" idx="9"/>
          </p:nvPr>
        </p:nvSpPr>
        <p:spPr>
          <a:xfrm>
            <a:off x="6053450" y="396713"/>
            <a:ext cx="2532171" cy="377100"/>
          </a:xfrm>
          <a:prstGeom prst="rect">
            <a:avLst/>
          </a:prstGeom>
        </p:spPr>
        <p:txBody>
          <a:bodyPr spcFirstLastPara="1" wrap="square" lIns="91425" tIns="91425" rIns="91425" bIns="91425" anchor="b" anchorCtr="0">
            <a:noAutofit/>
          </a:bodyPr>
          <a:lstStyle/>
          <a:p>
            <a:pPr marL="0" lvl="0" indent="0"/>
            <a:r>
              <a:rPr lang="en-US" dirty="0"/>
              <a:t>Limited Collaboration</a:t>
            </a:r>
            <a:endParaRPr dirty="0"/>
          </a:p>
        </p:txBody>
      </p:sp>
      <p:sp>
        <p:nvSpPr>
          <p:cNvPr id="426" name="Google Shape;426;p46"/>
          <p:cNvSpPr txBox="1">
            <a:spLocks noGrp="1"/>
          </p:cNvSpPr>
          <p:nvPr>
            <p:ph type="subTitle" idx="13"/>
          </p:nvPr>
        </p:nvSpPr>
        <p:spPr>
          <a:xfrm>
            <a:off x="831450" y="2836581"/>
            <a:ext cx="1986000" cy="377100"/>
          </a:xfrm>
          <a:prstGeom prst="rect">
            <a:avLst/>
          </a:prstGeom>
        </p:spPr>
        <p:txBody>
          <a:bodyPr spcFirstLastPara="1" wrap="square" lIns="91425" tIns="91425" rIns="91425" bIns="91425" anchor="b" anchorCtr="0">
            <a:noAutofit/>
          </a:bodyPr>
          <a:lstStyle/>
          <a:p>
            <a:pPr marL="0" lvl="0" indent="0"/>
            <a:r>
              <a:rPr lang="en-US" dirty="0"/>
              <a:t>Industry-Specific Focus</a:t>
            </a:r>
            <a:endParaRPr dirty="0"/>
          </a:p>
        </p:txBody>
      </p:sp>
      <p:sp>
        <p:nvSpPr>
          <p:cNvPr id="427" name="Google Shape;427;p46"/>
          <p:cNvSpPr txBox="1">
            <a:spLocks noGrp="1"/>
          </p:cNvSpPr>
          <p:nvPr>
            <p:ph type="subTitle" idx="14"/>
          </p:nvPr>
        </p:nvSpPr>
        <p:spPr>
          <a:xfrm>
            <a:off x="3578994" y="2836581"/>
            <a:ext cx="1986000" cy="377100"/>
          </a:xfrm>
          <a:prstGeom prst="rect">
            <a:avLst/>
          </a:prstGeom>
        </p:spPr>
        <p:txBody>
          <a:bodyPr spcFirstLastPara="1" wrap="square" lIns="91425" tIns="91425" rIns="91425" bIns="91425" anchor="b" anchorCtr="0">
            <a:noAutofit/>
          </a:bodyPr>
          <a:lstStyle/>
          <a:p>
            <a:pPr marL="0" lvl="0" indent="0"/>
            <a:r>
              <a:rPr lang="en-US" dirty="0"/>
              <a:t>Integration Challenges</a:t>
            </a:r>
            <a:endParaRPr dirty="0"/>
          </a:p>
        </p:txBody>
      </p:sp>
      <p:sp>
        <p:nvSpPr>
          <p:cNvPr id="428" name="Google Shape;428;p46"/>
          <p:cNvSpPr txBox="1">
            <a:spLocks noGrp="1"/>
          </p:cNvSpPr>
          <p:nvPr>
            <p:ph type="subTitle" idx="15"/>
          </p:nvPr>
        </p:nvSpPr>
        <p:spPr>
          <a:xfrm>
            <a:off x="6326536" y="2836579"/>
            <a:ext cx="1986000" cy="377100"/>
          </a:xfrm>
          <a:prstGeom prst="rect">
            <a:avLst/>
          </a:prstGeom>
        </p:spPr>
        <p:txBody>
          <a:bodyPr spcFirstLastPara="1" wrap="square" lIns="91425" tIns="91425" rIns="91425" bIns="91425" anchor="b" anchorCtr="0">
            <a:noAutofit/>
          </a:bodyPr>
          <a:lstStyle/>
          <a:p>
            <a:pPr marL="0" lvl="0" indent="0"/>
            <a:r>
              <a:rPr lang="en-US" dirty="0"/>
              <a:t> Limited Customization</a:t>
            </a:r>
            <a:endParaRPr dirty="0"/>
          </a:p>
        </p:txBody>
      </p:sp>
      <p:sp>
        <p:nvSpPr>
          <p:cNvPr id="14" name="TextBox 13"/>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7"/>
          <p:cNvSpPr txBox="1">
            <a:spLocks noGrp="1"/>
          </p:cNvSpPr>
          <p:nvPr>
            <p:ph type="title"/>
          </p:nvPr>
        </p:nvSpPr>
        <p:spPr>
          <a:xfrm>
            <a:off x="1925049" y="1277628"/>
            <a:ext cx="5565715" cy="1335943"/>
          </a:xfrm>
          <a:prstGeom prst="rect">
            <a:avLst/>
          </a:prstGeom>
        </p:spPr>
        <p:txBody>
          <a:bodyPr spcFirstLastPara="1" wrap="square" lIns="91425" tIns="91425" rIns="91425" bIns="91425" anchor="ctr" anchorCtr="0">
            <a:noAutofit/>
          </a:bodyPr>
          <a:lstStyle/>
          <a:p>
            <a:pPr lvl="0"/>
            <a:r>
              <a:rPr lang="en-US" sz="4800" dirty="0">
                <a:solidFill>
                  <a:schemeClr val="tx1"/>
                </a:solidFill>
              </a:rPr>
              <a:t>Innovative and </a:t>
            </a:r>
            <a:r>
              <a:rPr lang="en-US" sz="4800" dirty="0">
                <a:solidFill>
                  <a:schemeClr val="dk2"/>
                </a:solidFill>
              </a:rPr>
              <a:t>Creative Solutions</a:t>
            </a:r>
            <a:endParaRPr sz="4800" dirty="0">
              <a:solidFill>
                <a:schemeClr val="dk2"/>
              </a:solidFill>
            </a:endParaRPr>
          </a:p>
        </p:txBody>
      </p:sp>
      <p:sp>
        <p:nvSpPr>
          <p:cNvPr id="434" name="Google Shape;434;p47"/>
          <p:cNvSpPr/>
          <p:nvPr/>
        </p:nvSpPr>
        <p:spPr>
          <a:xfrm>
            <a:off x="1583925" y="434690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7"/>
          <p:cNvSpPr/>
          <p:nvPr/>
        </p:nvSpPr>
        <p:spPr>
          <a:xfrm>
            <a:off x="666750"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 name="Google Shape;436;p47"/>
          <p:cNvGrpSpPr/>
          <p:nvPr/>
        </p:nvGrpSpPr>
        <p:grpSpPr>
          <a:xfrm>
            <a:off x="7676625" y="2274013"/>
            <a:ext cx="754162" cy="525567"/>
            <a:chOff x="7676625" y="2274013"/>
            <a:chExt cx="754162" cy="525567"/>
          </a:xfrm>
        </p:grpSpPr>
        <p:sp>
          <p:nvSpPr>
            <p:cNvPr id="437" name="Google Shape;437;p47"/>
            <p:cNvSpPr/>
            <p:nvPr/>
          </p:nvSpPr>
          <p:spPr>
            <a:xfrm>
              <a:off x="7755600" y="2274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7676625" y="269597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Google Shape;411;p45"/>
          <p:cNvSpPr txBox="1">
            <a:spLocks/>
          </p:cNvSpPr>
          <p:nvPr/>
        </p:nvSpPr>
        <p:spPr>
          <a:xfrm>
            <a:off x="2049408" y="2695975"/>
            <a:ext cx="5316999" cy="140723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4800"/>
              <a:buFont typeface="ZCOOL XiaoWei"/>
              <a:buNone/>
              <a:defRPr sz="64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4800"/>
              <a:buFont typeface="ZCOOL XiaoWei"/>
              <a:buNone/>
              <a:defRPr sz="4800" b="1" i="0" u="none" strike="noStrike" cap="none">
                <a:solidFill>
                  <a:schemeClr val="dk1"/>
                </a:solidFill>
                <a:latin typeface="ZCOOL XiaoWei"/>
                <a:ea typeface="ZCOOL XiaoWei"/>
                <a:cs typeface="ZCOOL XiaoWei"/>
                <a:sym typeface="ZCOOL XiaoWei"/>
              </a:defRPr>
            </a:lvl9pPr>
          </a:lstStyle>
          <a:p>
            <a:pPr>
              <a:spcBef>
                <a:spcPts val="300"/>
              </a:spcBef>
            </a:pPr>
            <a:r>
              <a:rPr lang="en-US" sz="1800" b="0" dirty="0"/>
              <a:t>To enhance the existing case study and make it more effective and user-friendly, we propose the following innovative solutions and potential improvements:</a:t>
            </a:r>
          </a:p>
        </p:txBody>
      </p:sp>
      <p:sp>
        <p:nvSpPr>
          <p:cNvPr id="9" name="TextBox 8"/>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8</a:t>
            </a:r>
          </a:p>
        </p:txBody>
      </p:sp>
    </p:spTree>
    <p:extLst>
      <p:ext uri="{BB962C8B-B14F-4D97-AF65-F5344CB8AC3E}">
        <p14:creationId xmlns:p14="http://schemas.microsoft.com/office/powerpoint/2010/main" val="817173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7" name="Google Shape;417;p46"/>
          <p:cNvSpPr txBox="1">
            <a:spLocks noGrp="1"/>
          </p:cNvSpPr>
          <p:nvPr>
            <p:ph type="subTitle" idx="1"/>
          </p:nvPr>
        </p:nvSpPr>
        <p:spPr>
          <a:xfrm>
            <a:off x="748566" y="773815"/>
            <a:ext cx="2151767" cy="1105200"/>
          </a:xfrm>
          <a:prstGeom prst="rect">
            <a:avLst/>
          </a:prstGeom>
        </p:spPr>
        <p:txBody>
          <a:bodyPr spcFirstLastPara="1" wrap="square" lIns="91425" tIns="91425" rIns="91425" bIns="91425" anchor="t" anchorCtr="0">
            <a:noAutofit/>
          </a:bodyPr>
          <a:lstStyle/>
          <a:p>
            <a:pPr marL="0" lvl="0" indent="0"/>
            <a:r>
              <a:rPr lang="en-US" dirty="0"/>
              <a:t>Design an intuitive interface with clear icons, organized menus, and easy-to-use controls to simplify navigation and reduce the learning curve, ensuring an enhanced user experience.</a:t>
            </a:r>
          </a:p>
        </p:txBody>
      </p:sp>
      <p:sp>
        <p:nvSpPr>
          <p:cNvPr id="418" name="Google Shape;418;p46"/>
          <p:cNvSpPr txBox="1">
            <a:spLocks noGrp="1"/>
          </p:cNvSpPr>
          <p:nvPr>
            <p:ph type="subTitle" idx="2"/>
          </p:nvPr>
        </p:nvSpPr>
        <p:spPr>
          <a:xfrm>
            <a:off x="3334764" y="764900"/>
            <a:ext cx="2474458" cy="1105200"/>
          </a:xfrm>
          <a:prstGeom prst="rect">
            <a:avLst/>
          </a:prstGeom>
        </p:spPr>
        <p:txBody>
          <a:bodyPr spcFirstLastPara="1" wrap="square" lIns="91425" tIns="91425" rIns="91425" bIns="91425" anchor="t" anchorCtr="0">
            <a:noAutofit/>
          </a:bodyPr>
          <a:lstStyle/>
          <a:p>
            <a:pPr marL="0" lvl="0" indent="0"/>
            <a:r>
              <a:rPr lang="en-US" dirty="0"/>
              <a:t>Integrate AI algorithms for intelligent budgeting suggestions, leveraging historical data and industry benchmarks to aid decision-making and enhance budget prediction accuracy.</a:t>
            </a:r>
            <a:endParaRPr dirty="0"/>
          </a:p>
        </p:txBody>
      </p:sp>
      <p:sp>
        <p:nvSpPr>
          <p:cNvPr id="419" name="Google Shape;419;p46"/>
          <p:cNvSpPr txBox="1">
            <a:spLocks noGrp="1"/>
          </p:cNvSpPr>
          <p:nvPr>
            <p:ph type="subTitle" idx="3"/>
          </p:nvPr>
        </p:nvSpPr>
        <p:spPr>
          <a:xfrm>
            <a:off x="613236" y="3213677"/>
            <a:ext cx="2422429" cy="1105200"/>
          </a:xfrm>
          <a:prstGeom prst="rect">
            <a:avLst/>
          </a:prstGeom>
        </p:spPr>
        <p:txBody>
          <a:bodyPr spcFirstLastPara="1" wrap="square" lIns="91425" tIns="91425" rIns="91425" bIns="91425" anchor="t" anchorCtr="0">
            <a:noAutofit/>
          </a:bodyPr>
          <a:lstStyle/>
          <a:p>
            <a:pPr marL="0" lvl="0" indent="0"/>
            <a:r>
              <a:rPr lang="en-US" dirty="0"/>
              <a:t>Provide customizable budget templates tailored to different project types, sizes, and industries, offering a convenient starting point while allowing for specific adaptations.</a:t>
            </a:r>
            <a:endParaRPr dirty="0"/>
          </a:p>
        </p:txBody>
      </p:sp>
      <p:sp>
        <p:nvSpPr>
          <p:cNvPr id="420" name="Google Shape;420;p46"/>
          <p:cNvSpPr txBox="1">
            <a:spLocks noGrp="1"/>
          </p:cNvSpPr>
          <p:nvPr>
            <p:ph type="subTitle" idx="4"/>
          </p:nvPr>
        </p:nvSpPr>
        <p:spPr>
          <a:xfrm>
            <a:off x="3291959" y="3213677"/>
            <a:ext cx="2560068" cy="1105200"/>
          </a:xfrm>
          <a:prstGeom prst="rect">
            <a:avLst/>
          </a:prstGeom>
        </p:spPr>
        <p:txBody>
          <a:bodyPr spcFirstLastPara="1" wrap="square" lIns="91425" tIns="91425" rIns="91425" bIns="91425" anchor="t" anchorCtr="0">
            <a:noAutofit/>
          </a:bodyPr>
          <a:lstStyle/>
          <a:p>
            <a:pPr marL="0" lvl="0" indent="0"/>
            <a:r>
              <a:rPr lang="en-US" dirty="0"/>
              <a:t>Implement predictive analytics to forecast budget risks, identify cost-saving opportunities, and offer proactive recommendations, empowering data-driven decision-making for project managers and optimizing budget utilization.</a:t>
            </a:r>
            <a:endParaRPr dirty="0"/>
          </a:p>
        </p:txBody>
      </p:sp>
      <p:sp>
        <p:nvSpPr>
          <p:cNvPr id="421" name="Google Shape;421;p46"/>
          <p:cNvSpPr txBox="1">
            <a:spLocks noGrp="1"/>
          </p:cNvSpPr>
          <p:nvPr>
            <p:ph type="subTitle" idx="5"/>
          </p:nvPr>
        </p:nvSpPr>
        <p:spPr>
          <a:xfrm>
            <a:off x="5945764" y="773815"/>
            <a:ext cx="2747541" cy="1105200"/>
          </a:xfrm>
          <a:prstGeom prst="rect">
            <a:avLst/>
          </a:prstGeom>
        </p:spPr>
        <p:txBody>
          <a:bodyPr spcFirstLastPara="1" wrap="square" lIns="91425" tIns="91425" rIns="91425" bIns="91425" anchor="t" anchorCtr="0">
            <a:noAutofit/>
          </a:bodyPr>
          <a:lstStyle/>
          <a:p>
            <a:pPr marL="0" lvl="0" indent="0"/>
            <a:r>
              <a:rPr lang="en-US" dirty="0"/>
              <a:t>Enable real-time collaboration for project team members to access and update budget information simultaneously. This fosters seamless communication, teamwork, and ensures everyone has access to the latest budget data.</a:t>
            </a:r>
            <a:endParaRPr dirty="0"/>
          </a:p>
        </p:txBody>
      </p:sp>
      <p:sp>
        <p:nvSpPr>
          <p:cNvPr id="422" name="Google Shape;422;p46"/>
          <p:cNvSpPr txBox="1">
            <a:spLocks noGrp="1"/>
          </p:cNvSpPr>
          <p:nvPr>
            <p:ph type="subTitle" idx="6"/>
          </p:nvPr>
        </p:nvSpPr>
        <p:spPr>
          <a:xfrm>
            <a:off x="6189990" y="3213677"/>
            <a:ext cx="2259086" cy="1105200"/>
          </a:xfrm>
          <a:prstGeom prst="rect">
            <a:avLst/>
          </a:prstGeom>
        </p:spPr>
        <p:txBody>
          <a:bodyPr spcFirstLastPara="1" wrap="square" lIns="91425" tIns="91425" rIns="91425" bIns="91425" anchor="t" anchorCtr="0">
            <a:noAutofit/>
          </a:bodyPr>
          <a:lstStyle/>
          <a:p>
            <a:pPr marL="0" lvl="0" indent="0"/>
            <a:r>
              <a:rPr lang="en-US" dirty="0"/>
              <a:t>Ensure seamless integration with financial systems like accounting software or ERP systems to automate data synchronization and streamline reporting, improving budget tracking efficiency and eliminating manual tasks.</a:t>
            </a:r>
            <a:endParaRPr dirty="0"/>
          </a:p>
        </p:txBody>
      </p:sp>
      <p:sp>
        <p:nvSpPr>
          <p:cNvPr id="423" name="Google Shape;423;p46"/>
          <p:cNvSpPr txBox="1">
            <a:spLocks noGrp="1"/>
          </p:cNvSpPr>
          <p:nvPr>
            <p:ph type="subTitle" idx="7"/>
          </p:nvPr>
        </p:nvSpPr>
        <p:spPr>
          <a:xfrm>
            <a:off x="831450" y="399929"/>
            <a:ext cx="1986000" cy="377100"/>
          </a:xfrm>
          <a:prstGeom prst="rect">
            <a:avLst/>
          </a:prstGeom>
        </p:spPr>
        <p:txBody>
          <a:bodyPr spcFirstLastPara="1" wrap="square" lIns="91425" tIns="91425" rIns="91425" bIns="91425" anchor="b" anchorCtr="0">
            <a:noAutofit/>
          </a:bodyPr>
          <a:lstStyle/>
          <a:p>
            <a:pPr marL="0" lvl="0" indent="0"/>
            <a:r>
              <a:rPr lang="en-US" dirty="0"/>
              <a:t>Intuitive User Interface</a:t>
            </a:r>
            <a:endParaRPr dirty="0"/>
          </a:p>
        </p:txBody>
      </p:sp>
      <p:sp>
        <p:nvSpPr>
          <p:cNvPr id="424" name="Google Shape;424;p46"/>
          <p:cNvSpPr txBox="1">
            <a:spLocks noGrp="1"/>
          </p:cNvSpPr>
          <p:nvPr>
            <p:ph type="subTitle" idx="8"/>
          </p:nvPr>
        </p:nvSpPr>
        <p:spPr>
          <a:xfrm>
            <a:off x="3578994" y="399929"/>
            <a:ext cx="1986000" cy="377100"/>
          </a:xfrm>
          <a:prstGeom prst="rect">
            <a:avLst/>
          </a:prstGeom>
        </p:spPr>
        <p:txBody>
          <a:bodyPr spcFirstLastPara="1" wrap="square" lIns="91425" tIns="91425" rIns="91425" bIns="91425" anchor="b" anchorCtr="0">
            <a:noAutofit/>
          </a:bodyPr>
          <a:lstStyle/>
          <a:p>
            <a:pPr marL="0" lvl="0" indent="0"/>
            <a:r>
              <a:rPr lang="en-US" dirty="0"/>
              <a:t>Smart Budgeting Suggestions</a:t>
            </a:r>
            <a:endParaRPr dirty="0"/>
          </a:p>
        </p:txBody>
      </p:sp>
      <p:sp>
        <p:nvSpPr>
          <p:cNvPr id="425" name="Google Shape;425;p46"/>
          <p:cNvSpPr txBox="1">
            <a:spLocks noGrp="1"/>
          </p:cNvSpPr>
          <p:nvPr>
            <p:ph type="subTitle" idx="9"/>
          </p:nvPr>
        </p:nvSpPr>
        <p:spPr>
          <a:xfrm>
            <a:off x="6053450" y="396713"/>
            <a:ext cx="2532171" cy="377100"/>
          </a:xfrm>
          <a:prstGeom prst="rect">
            <a:avLst/>
          </a:prstGeom>
        </p:spPr>
        <p:txBody>
          <a:bodyPr spcFirstLastPara="1" wrap="square" lIns="91425" tIns="91425" rIns="91425" bIns="91425" anchor="b" anchorCtr="0">
            <a:noAutofit/>
          </a:bodyPr>
          <a:lstStyle/>
          <a:p>
            <a:pPr marL="0" lvl="0" indent="0"/>
            <a:r>
              <a:rPr lang="en-US" dirty="0"/>
              <a:t>Real-time Collaboration</a:t>
            </a:r>
            <a:endParaRPr dirty="0"/>
          </a:p>
        </p:txBody>
      </p:sp>
      <p:sp>
        <p:nvSpPr>
          <p:cNvPr id="426" name="Google Shape;426;p46"/>
          <p:cNvSpPr txBox="1">
            <a:spLocks noGrp="1"/>
          </p:cNvSpPr>
          <p:nvPr>
            <p:ph type="subTitle" idx="13"/>
          </p:nvPr>
        </p:nvSpPr>
        <p:spPr>
          <a:xfrm>
            <a:off x="831450" y="2836581"/>
            <a:ext cx="1986000" cy="377100"/>
          </a:xfrm>
          <a:prstGeom prst="rect">
            <a:avLst/>
          </a:prstGeom>
        </p:spPr>
        <p:txBody>
          <a:bodyPr spcFirstLastPara="1" wrap="square" lIns="91425" tIns="91425" rIns="91425" bIns="91425" anchor="b" anchorCtr="0">
            <a:noAutofit/>
          </a:bodyPr>
          <a:lstStyle/>
          <a:p>
            <a:pPr marL="0" lvl="0" indent="0"/>
            <a:r>
              <a:rPr lang="en-US" dirty="0"/>
              <a:t>Customizable Templates</a:t>
            </a:r>
            <a:endParaRPr dirty="0"/>
          </a:p>
        </p:txBody>
      </p:sp>
      <p:sp>
        <p:nvSpPr>
          <p:cNvPr id="427" name="Google Shape;427;p46"/>
          <p:cNvSpPr txBox="1">
            <a:spLocks noGrp="1"/>
          </p:cNvSpPr>
          <p:nvPr>
            <p:ph type="subTitle" idx="14"/>
          </p:nvPr>
        </p:nvSpPr>
        <p:spPr>
          <a:xfrm>
            <a:off x="3578994" y="2836581"/>
            <a:ext cx="1986000" cy="377100"/>
          </a:xfrm>
          <a:prstGeom prst="rect">
            <a:avLst/>
          </a:prstGeom>
        </p:spPr>
        <p:txBody>
          <a:bodyPr spcFirstLastPara="1" wrap="square" lIns="91425" tIns="91425" rIns="91425" bIns="91425" anchor="b" anchorCtr="0">
            <a:noAutofit/>
          </a:bodyPr>
          <a:lstStyle/>
          <a:p>
            <a:pPr marL="0" lvl="0" indent="0"/>
            <a:r>
              <a:rPr lang="en-US" dirty="0"/>
              <a:t>Predictive Analytics</a:t>
            </a:r>
            <a:endParaRPr dirty="0"/>
          </a:p>
        </p:txBody>
      </p:sp>
      <p:sp>
        <p:nvSpPr>
          <p:cNvPr id="428" name="Google Shape;428;p46"/>
          <p:cNvSpPr txBox="1">
            <a:spLocks noGrp="1"/>
          </p:cNvSpPr>
          <p:nvPr>
            <p:ph type="subTitle" idx="15"/>
          </p:nvPr>
        </p:nvSpPr>
        <p:spPr>
          <a:xfrm>
            <a:off x="6217426" y="2836581"/>
            <a:ext cx="2204215" cy="377100"/>
          </a:xfrm>
          <a:prstGeom prst="rect">
            <a:avLst/>
          </a:prstGeom>
        </p:spPr>
        <p:txBody>
          <a:bodyPr spcFirstLastPara="1" wrap="square" lIns="91425" tIns="91425" rIns="91425" bIns="91425" anchor="b" anchorCtr="0">
            <a:noAutofit/>
          </a:bodyPr>
          <a:lstStyle/>
          <a:p>
            <a:pPr marL="0" lvl="0" indent="0"/>
            <a:r>
              <a:rPr lang="en-US" dirty="0"/>
              <a:t>Integration with Financial Systems</a:t>
            </a:r>
            <a:endParaRPr dirty="0"/>
          </a:p>
        </p:txBody>
      </p:sp>
      <p:sp>
        <p:nvSpPr>
          <p:cNvPr id="14" name="TextBox 13"/>
          <p:cNvSpPr txBox="1"/>
          <p:nvPr/>
        </p:nvSpPr>
        <p:spPr>
          <a:xfrm>
            <a:off x="4407401" y="4835723"/>
            <a:ext cx="329184"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9</a:t>
            </a:r>
          </a:p>
        </p:txBody>
      </p:sp>
    </p:spTree>
    <p:extLst>
      <p:ext uri="{BB962C8B-B14F-4D97-AF65-F5344CB8AC3E}">
        <p14:creationId xmlns:p14="http://schemas.microsoft.com/office/powerpoint/2010/main" val="17548758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p40"/>
          <p:cNvSpPr txBox="1">
            <a:spLocks noGrp="1"/>
          </p:cNvSpPr>
          <p:nvPr>
            <p:ph type="title"/>
          </p:nvPr>
        </p:nvSpPr>
        <p:spPr>
          <a:xfrm>
            <a:off x="2038200" y="2274000"/>
            <a:ext cx="5067600" cy="586243"/>
          </a:xfrm>
          <a:prstGeom prst="rect">
            <a:avLst/>
          </a:prstGeom>
        </p:spPr>
        <p:txBody>
          <a:bodyPr spcFirstLastPara="1" wrap="square" lIns="91425" tIns="91425" rIns="91425" bIns="91425" anchor="ctr" anchorCtr="0">
            <a:noAutofit/>
          </a:bodyPr>
          <a:lstStyle/>
          <a:p>
            <a:pPr lvl="0"/>
            <a:r>
              <a:rPr lang="en-US" sz="2000" dirty="0"/>
              <a:t>Design a prototype or user interface for the proposed solution.</a:t>
            </a:r>
            <a:endParaRPr sz="2000" dirty="0">
              <a:solidFill>
                <a:schemeClr val="dk2"/>
              </a:solidFill>
            </a:endParaRPr>
          </a:p>
        </p:txBody>
      </p:sp>
      <p:sp>
        <p:nvSpPr>
          <p:cNvPr id="355" name="Google Shape;355;p40"/>
          <p:cNvSpPr txBox="1">
            <a:spLocks noGrp="1"/>
          </p:cNvSpPr>
          <p:nvPr>
            <p:ph type="title" idx="2"/>
          </p:nvPr>
        </p:nvSpPr>
        <p:spPr>
          <a:xfrm>
            <a:off x="2121408" y="709574"/>
            <a:ext cx="4984392" cy="1564426"/>
          </a:xfrm>
          <a:prstGeom prst="rect">
            <a:avLst/>
          </a:prstGeom>
        </p:spPr>
        <p:txBody>
          <a:bodyPr spcFirstLastPara="1" wrap="square" lIns="91425" tIns="91425" rIns="91425" bIns="91425" anchor="b" anchorCtr="0">
            <a:noAutofit/>
          </a:bodyPr>
          <a:lstStyle/>
          <a:p>
            <a:pPr lvl="0"/>
            <a:r>
              <a:rPr lang="en-US" sz="5300" dirty="0">
                <a:solidFill>
                  <a:schemeClr val="dk2"/>
                </a:solidFill>
              </a:rPr>
              <a:t>Execution </a:t>
            </a:r>
            <a:r>
              <a:rPr lang="en-US" sz="5300" dirty="0">
                <a:solidFill>
                  <a:schemeClr val="tx1"/>
                </a:solidFill>
              </a:rPr>
              <a:t>or Results</a:t>
            </a:r>
            <a:endParaRPr sz="5300" dirty="0">
              <a:solidFill>
                <a:schemeClr val="tx1"/>
              </a:solidFill>
            </a:endParaRPr>
          </a:p>
        </p:txBody>
      </p:sp>
      <p:sp>
        <p:nvSpPr>
          <p:cNvPr id="356" name="Google Shape;356;p40"/>
          <p:cNvSpPr/>
          <p:nvPr/>
        </p:nvSpPr>
        <p:spPr>
          <a:xfrm>
            <a:off x="1994575" y="435325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40"/>
          <p:cNvSpPr/>
          <p:nvPr/>
        </p:nvSpPr>
        <p:spPr>
          <a:xfrm>
            <a:off x="550325"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58" name="Google Shape;358;p40"/>
          <p:cNvGrpSpPr/>
          <p:nvPr/>
        </p:nvGrpSpPr>
        <p:grpSpPr>
          <a:xfrm>
            <a:off x="7753475" y="1893013"/>
            <a:ext cx="754162" cy="549017"/>
            <a:chOff x="7753475" y="1893013"/>
            <a:chExt cx="754162" cy="549017"/>
          </a:xfrm>
        </p:grpSpPr>
        <p:sp>
          <p:nvSpPr>
            <p:cNvPr id="359" name="Google Shape;359;p40"/>
            <p:cNvSpPr/>
            <p:nvPr/>
          </p:nvSpPr>
          <p:spPr>
            <a:xfrm>
              <a:off x="7753475" y="1893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40"/>
            <p:cNvSpPr/>
            <p:nvPr/>
          </p:nvSpPr>
          <p:spPr>
            <a:xfrm>
              <a:off x="7753475" y="233842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 name="Google Shape;354;p40"/>
          <p:cNvSpPr txBox="1">
            <a:spLocks/>
          </p:cNvSpPr>
          <p:nvPr/>
        </p:nvSpPr>
        <p:spPr>
          <a:xfrm>
            <a:off x="1877264" y="2953094"/>
            <a:ext cx="5467195" cy="88533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r>
              <a:rPr lang="en-US" sz="1400" b="0" dirty="0"/>
              <a:t>In the execution phase, we have designed a prototype user interface for the improved budget prediction system, incorporating the key features and functionalities discussed earlier. Here is an overview of the design and the showcased elements:</a:t>
            </a:r>
          </a:p>
        </p:txBody>
      </p:sp>
      <p:sp>
        <p:nvSpPr>
          <p:cNvPr id="10" name="TextBox 9"/>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10</a:t>
            </a:r>
          </a:p>
        </p:txBody>
      </p:sp>
    </p:spTree>
    <p:extLst>
      <p:ext uri="{BB962C8B-B14F-4D97-AF65-F5344CB8AC3E}">
        <p14:creationId xmlns:p14="http://schemas.microsoft.com/office/powerpoint/2010/main" val="3645398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5" name="Google Shape;355;p40"/>
          <p:cNvSpPr txBox="1">
            <a:spLocks noGrp="1"/>
          </p:cNvSpPr>
          <p:nvPr>
            <p:ph type="title" idx="2"/>
          </p:nvPr>
        </p:nvSpPr>
        <p:spPr>
          <a:xfrm>
            <a:off x="2311735" y="205338"/>
            <a:ext cx="4520529" cy="404694"/>
          </a:xfrm>
          <a:prstGeom prst="rect">
            <a:avLst/>
          </a:prstGeom>
        </p:spPr>
        <p:txBody>
          <a:bodyPr spcFirstLastPara="1" wrap="square" lIns="91425" tIns="91425" rIns="91425" bIns="91425" anchor="b" anchorCtr="0">
            <a:noAutofit/>
          </a:bodyPr>
          <a:lstStyle/>
          <a:p>
            <a:pPr lvl="0" rtl="1"/>
            <a:r>
              <a:rPr lang="en-US" sz="3600" dirty="0">
                <a:solidFill>
                  <a:schemeClr val="dk2"/>
                </a:solidFill>
              </a:rPr>
              <a:t>user</a:t>
            </a:r>
            <a:r>
              <a:rPr lang="en-US" sz="3600" dirty="0"/>
              <a:t> interface</a:t>
            </a:r>
            <a:r>
              <a:rPr lang="ar-YE" sz="3600" dirty="0"/>
              <a:t> </a:t>
            </a:r>
            <a:endParaRPr sz="3600" dirty="0">
              <a:solidFill>
                <a:schemeClr val="tx1"/>
              </a:solidFill>
            </a:endParaRPr>
          </a:p>
        </p:txBody>
      </p:sp>
      <p:sp>
        <p:nvSpPr>
          <p:cNvPr id="9" name="Google Shape;354;p40"/>
          <p:cNvSpPr txBox="1">
            <a:spLocks/>
          </p:cNvSpPr>
          <p:nvPr/>
        </p:nvSpPr>
        <p:spPr>
          <a:xfrm>
            <a:off x="1764788" y="4881830"/>
            <a:ext cx="1364886" cy="26167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b="1" spc="-5" dirty="0">
                <a:effectLst/>
                <a:latin typeface="Times New Roman" panose="02020603050405020304" pitchFamily="18" charset="0"/>
                <a:ea typeface="Times New Roman" panose="02020603050405020304" pitchFamily="18" charset="0"/>
              </a:rPr>
              <a:t>login</a:t>
            </a:r>
            <a:r>
              <a:rPr lang="en-US" sz="1400" b="1" spc="-45" dirty="0">
                <a:effectLst/>
                <a:latin typeface="Times New Roman" panose="02020603050405020304" pitchFamily="18" charset="0"/>
                <a:ea typeface="Times New Roman" panose="02020603050405020304" pitchFamily="18" charset="0"/>
              </a:rPr>
              <a:t> </a:t>
            </a:r>
            <a:r>
              <a:rPr lang="en-US" sz="1400" b="1" spc="-5" dirty="0">
                <a:effectLst/>
                <a:latin typeface="Times New Roman" panose="02020603050405020304" pitchFamily="18" charset="0"/>
                <a:ea typeface="Times New Roman" panose="02020603050405020304" pitchFamily="18" charset="0"/>
              </a:rPr>
              <a:t>interface</a:t>
            </a:r>
            <a:endParaRPr lang="en-US" sz="1100" b="0" dirty="0"/>
          </a:p>
        </p:txBody>
      </p:sp>
      <p:sp>
        <p:nvSpPr>
          <p:cNvPr id="10" name="TextBox 9"/>
          <p:cNvSpPr txBox="1"/>
          <p:nvPr/>
        </p:nvSpPr>
        <p:spPr>
          <a:xfrm>
            <a:off x="8767260"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10</a:t>
            </a:r>
          </a:p>
        </p:txBody>
      </p:sp>
      <p:pic>
        <p:nvPicPr>
          <p:cNvPr id="4" name="image16.jpeg">
            <a:extLst>
              <a:ext uri="{FF2B5EF4-FFF2-40B4-BE49-F238E27FC236}">
                <a16:creationId xmlns:a16="http://schemas.microsoft.com/office/drawing/2014/main" id="{F921AF0F-22DC-7738-2617-4497CE871504}"/>
              </a:ext>
            </a:extLst>
          </p:cNvPr>
          <p:cNvPicPr>
            <a:picLocks noChangeAspect="1"/>
          </p:cNvPicPr>
          <p:nvPr/>
        </p:nvPicPr>
        <p:blipFill>
          <a:blip r:embed="rId3" cstate="print"/>
          <a:stretch>
            <a:fillRect/>
          </a:stretch>
        </p:blipFill>
        <p:spPr>
          <a:xfrm>
            <a:off x="1118434" y="738707"/>
            <a:ext cx="2163923" cy="4067804"/>
          </a:xfrm>
          <a:prstGeom prst="rect">
            <a:avLst/>
          </a:prstGeom>
        </p:spPr>
      </p:pic>
      <p:pic>
        <p:nvPicPr>
          <p:cNvPr id="5" name="image17.jpeg">
            <a:extLst>
              <a:ext uri="{FF2B5EF4-FFF2-40B4-BE49-F238E27FC236}">
                <a16:creationId xmlns:a16="http://schemas.microsoft.com/office/drawing/2014/main" id="{5C76E71B-763A-51D1-9ED2-0815D811B9EF}"/>
              </a:ext>
            </a:extLst>
          </p:cNvPr>
          <p:cNvPicPr>
            <a:picLocks noChangeAspect="1"/>
          </p:cNvPicPr>
          <p:nvPr/>
        </p:nvPicPr>
        <p:blipFill>
          <a:blip r:embed="rId4" cstate="print"/>
          <a:stretch>
            <a:fillRect/>
          </a:stretch>
        </p:blipFill>
        <p:spPr>
          <a:xfrm>
            <a:off x="3490038" y="738707"/>
            <a:ext cx="2163922" cy="4072137"/>
          </a:xfrm>
          <a:prstGeom prst="rect">
            <a:avLst/>
          </a:prstGeom>
        </p:spPr>
      </p:pic>
      <p:sp>
        <p:nvSpPr>
          <p:cNvPr id="6" name="Google Shape;354;p40">
            <a:extLst>
              <a:ext uri="{FF2B5EF4-FFF2-40B4-BE49-F238E27FC236}">
                <a16:creationId xmlns:a16="http://schemas.microsoft.com/office/drawing/2014/main" id="{C03B9A61-5A26-CCEA-000D-CE87379FF086}"/>
              </a:ext>
            </a:extLst>
          </p:cNvPr>
          <p:cNvSpPr txBox="1">
            <a:spLocks/>
          </p:cNvSpPr>
          <p:nvPr/>
        </p:nvSpPr>
        <p:spPr>
          <a:xfrm>
            <a:off x="3873603" y="4805167"/>
            <a:ext cx="1516336" cy="26167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register</a:t>
            </a:r>
            <a:r>
              <a:rPr lang="en-US" sz="1800" b="1" spc="-50" dirty="0">
                <a:effectLst/>
                <a:latin typeface="Times New Roman" panose="02020603050405020304" pitchFamily="18" charset="0"/>
                <a:ea typeface="Times New Roman" panose="02020603050405020304" pitchFamily="18" charset="0"/>
              </a:rPr>
              <a:t> </a:t>
            </a:r>
            <a:r>
              <a:rPr lang="en-US" sz="1400" spc="-5" dirty="0">
                <a:latin typeface="Times New Roman" panose="02020603050405020304" pitchFamily="18" charset="0"/>
              </a:rPr>
              <a:t>interface</a:t>
            </a:r>
          </a:p>
        </p:txBody>
      </p:sp>
      <p:pic>
        <p:nvPicPr>
          <p:cNvPr id="7" name="image18.jpeg">
            <a:extLst>
              <a:ext uri="{FF2B5EF4-FFF2-40B4-BE49-F238E27FC236}">
                <a16:creationId xmlns:a16="http://schemas.microsoft.com/office/drawing/2014/main" id="{83828110-9DDE-6F8E-7784-7AC86891AD63}"/>
              </a:ext>
            </a:extLst>
          </p:cNvPr>
          <p:cNvPicPr>
            <a:picLocks noChangeAspect="1"/>
          </p:cNvPicPr>
          <p:nvPr/>
        </p:nvPicPr>
        <p:blipFill>
          <a:blip r:embed="rId5" cstate="print"/>
          <a:stretch>
            <a:fillRect/>
          </a:stretch>
        </p:blipFill>
        <p:spPr>
          <a:xfrm>
            <a:off x="5940448" y="738707"/>
            <a:ext cx="2041599" cy="4066460"/>
          </a:xfrm>
          <a:prstGeom prst="rect">
            <a:avLst/>
          </a:prstGeom>
        </p:spPr>
      </p:pic>
      <p:sp>
        <p:nvSpPr>
          <p:cNvPr id="12" name="Google Shape;354;p40">
            <a:extLst>
              <a:ext uri="{FF2B5EF4-FFF2-40B4-BE49-F238E27FC236}">
                <a16:creationId xmlns:a16="http://schemas.microsoft.com/office/drawing/2014/main" id="{0095D7B2-5464-E83A-A173-C4D53BFEEF70}"/>
              </a:ext>
            </a:extLst>
          </p:cNvPr>
          <p:cNvSpPr txBox="1">
            <a:spLocks/>
          </p:cNvSpPr>
          <p:nvPr/>
        </p:nvSpPr>
        <p:spPr>
          <a:xfrm>
            <a:off x="5879286" y="4750995"/>
            <a:ext cx="2163922" cy="26167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forgot password interface</a:t>
            </a:r>
          </a:p>
        </p:txBody>
      </p:sp>
    </p:spTree>
    <p:extLst>
      <p:ext uri="{BB962C8B-B14F-4D97-AF65-F5344CB8AC3E}">
        <p14:creationId xmlns:p14="http://schemas.microsoft.com/office/powerpoint/2010/main" val="39916661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5" name="Google Shape;355;p40"/>
          <p:cNvSpPr txBox="1">
            <a:spLocks noGrp="1"/>
          </p:cNvSpPr>
          <p:nvPr>
            <p:ph type="title" idx="2"/>
          </p:nvPr>
        </p:nvSpPr>
        <p:spPr>
          <a:xfrm>
            <a:off x="2311735" y="205338"/>
            <a:ext cx="4520529" cy="404694"/>
          </a:xfrm>
          <a:prstGeom prst="rect">
            <a:avLst/>
          </a:prstGeom>
        </p:spPr>
        <p:txBody>
          <a:bodyPr spcFirstLastPara="1" wrap="square" lIns="91425" tIns="91425" rIns="91425" bIns="91425" anchor="b" anchorCtr="0">
            <a:noAutofit/>
          </a:bodyPr>
          <a:lstStyle/>
          <a:p>
            <a:pPr lvl="0"/>
            <a:r>
              <a:rPr lang="en-US" sz="3600" dirty="0">
                <a:solidFill>
                  <a:schemeClr val="dk2"/>
                </a:solidFill>
              </a:rPr>
              <a:t>user</a:t>
            </a:r>
            <a:r>
              <a:rPr lang="en-US" sz="3600" dirty="0"/>
              <a:t> interface</a:t>
            </a:r>
            <a:endParaRPr sz="3600" dirty="0">
              <a:solidFill>
                <a:schemeClr val="tx1"/>
              </a:solidFill>
            </a:endParaRPr>
          </a:p>
        </p:txBody>
      </p:sp>
      <p:sp>
        <p:nvSpPr>
          <p:cNvPr id="9" name="Google Shape;354;p40"/>
          <p:cNvSpPr txBox="1">
            <a:spLocks/>
          </p:cNvSpPr>
          <p:nvPr/>
        </p:nvSpPr>
        <p:spPr>
          <a:xfrm>
            <a:off x="1875917" y="4574053"/>
            <a:ext cx="1364886" cy="261670"/>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home interface</a:t>
            </a:r>
          </a:p>
        </p:txBody>
      </p:sp>
      <p:sp>
        <p:nvSpPr>
          <p:cNvPr id="10" name="TextBox 9"/>
          <p:cNvSpPr txBox="1"/>
          <p:nvPr/>
        </p:nvSpPr>
        <p:spPr>
          <a:xfrm>
            <a:off x="8767260" y="4835723"/>
            <a:ext cx="376740" cy="307777"/>
          </a:xfrm>
          <a:prstGeom prst="rect">
            <a:avLst/>
          </a:prstGeom>
          <a:noFill/>
        </p:spPr>
        <p:txBody>
          <a:bodyPr wrap="square" rtlCol="0">
            <a:spAutoFit/>
          </a:bodyPr>
          <a:lstStyle/>
          <a:p>
            <a:r>
              <a:rPr lang="ar-YE" b="1" dirty="0">
                <a:solidFill>
                  <a:schemeClr val="dk1"/>
                </a:solidFill>
                <a:latin typeface="ZCOOL XiaoWei"/>
                <a:ea typeface="ZCOOL XiaoWei"/>
                <a:cs typeface="ZCOOL XiaoWei"/>
                <a:sym typeface="ZCOOL XiaoWei"/>
              </a:rPr>
              <a:t>11</a:t>
            </a:r>
            <a:endParaRPr lang="en-US" b="1" dirty="0">
              <a:solidFill>
                <a:schemeClr val="dk1"/>
              </a:solidFill>
              <a:latin typeface="ZCOOL XiaoWei"/>
              <a:ea typeface="ZCOOL XiaoWei"/>
              <a:cs typeface="ZCOOL XiaoWei"/>
              <a:sym typeface="ZCOOL XiaoWei"/>
            </a:endParaRPr>
          </a:p>
        </p:txBody>
      </p:sp>
      <p:sp>
        <p:nvSpPr>
          <p:cNvPr id="6" name="Google Shape;354;p40">
            <a:extLst>
              <a:ext uri="{FF2B5EF4-FFF2-40B4-BE49-F238E27FC236}">
                <a16:creationId xmlns:a16="http://schemas.microsoft.com/office/drawing/2014/main" id="{C03B9A61-5A26-CCEA-000D-CE87379FF086}"/>
              </a:ext>
            </a:extLst>
          </p:cNvPr>
          <p:cNvSpPr txBox="1">
            <a:spLocks/>
          </p:cNvSpPr>
          <p:nvPr/>
        </p:nvSpPr>
        <p:spPr>
          <a:xfrm>
            <a:off x="3560841" y="4527239"/>
            <a:ext cx="2022313" cy="257991"/>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project details interface</a:t>
            </a:r>
          </a:p>
        </p:txBody>
      </p:sp>
      <p:sp>
        <p:nvSpPr>
          <p:cNvPr id="12" name="Google Shape;354;p40">
            <a:extLst>
              <a:ext uri="{FF2B5EF4-FFF2-40B4-BE49-F238E27FC236}">
                <a16:creationId xmlns:a16="http://schemas.microsoft.com/office/drawing/2014/main" id="{0095D7B2-5464-E83A-A173-C4D53BFEEF70}"/>
              </a:ext>
            </a:extLst>
          </p:cNvPr>
          <p:cNvSpPr txBox="1">
            <a:spLocks/>
          </p:cNvSpPr>
          <p:nvPr/>
        </p:nvSpPr>
        <p:spPr>
          <a:xfrm>
            <a:off x="5932865" y="4523559"/>
            <a:ext cx="1479750" cy="26534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result interface</a:t>
            </a:r>
          </a:p>
        </p:txBody>
      </p:sp>
      <p:pic>
        <p:nvPicPr>
          <p:cNvPr id="2" name="image19.jpeg">
            <a:extLst>
              <a:ext uri="{FF2B5EF4-FFF2-40B4-BE49-F238E27FC236}">
                <a16:creationId xmlns:a16="http://schemas.microsoft.com/office/drawing/2014/main" id="{FC50843F-7C90-C20C-039F-00EF33E3D8C4}"/>
              </a:ext>
            </a:extLst>
          </p:cNvPr>
          <p:cNvPicPr>
            <a:picLocks noChangeAspect="1"/>
          </p:cNvPicPr>
          <p:nvPr/>
        </p:nvPicPr>
        <p:blipFill>
          <a:blip r:embed="rId3" cstate="print"/>
          <a:stretch>
            <a:fillRect/>
          </a:stretch>
        </p:blipFill>
        <p:spPr>
          <a:xfrm>
            <a:off x="1129382" y="864690"/>
            <a:ext cx="2590800" cy="3658870"/>
          </a:xfrm>
          <a:prstGeom prst="rect">
            <a:avLst/>
          </a:prstGeom>
        </p:spPr>
      </p:pic>
      <p:pic>
        <p:nvPicPr>
          <p:cNvPr id="11" name="image20.jpeg">
            <a:extLst>
              <a:ext uri="{FF2B5EF4-FFF2-40B4-BE49-F238E27FC236}">
                <a16:creationId xmlns:a16="http://schemas.microsoft.com/office/drawing/2014/main" id="{591A6593-146D-FD26-E437-A86FF309E38B}"/>
              </a:ext>
            </a:extLst>
          </p:cNvPr>
          <p:cNvPicPr>
            <a:picLocks noChangeAspect="1"/>
          </p:cNvPicPr>
          <p:nvPr/>
        </p:nvPicPr>
        <p:blipFill>
          <a:blip r:embed="rId4" cstate="print"/>
          <a:stretch>
            <a:fillRect/>
          </a:stretch>
        </p:blipFill>
        <p:spPr>
          <a:xfrm>
            <a:off x="3739532" y="864690"/>
            <a:ext cx="1664933" cy="3658870"/>
          </a:xfrm>
          <a:prstGeom prst="rect">
            <a:avLst/>
          </a:prstGeom>
        </p:spPr>
      </p:pic>
      <p:pic>
        <p:nvPicPr>
          <p:cNvPr id="13" name="image21.jpeg">
            <a:extLst>
              <a:ext uri="{FF2B5EF4-FFF2-40B4-BE49-F238E27FC236}">
                <a16:creationId xmlns:a16="http://schemas.microsoft.com/office/drawing/2014/main" id="{FACEEA72-9AD3-D1A1-7477-A173C7E6DF22}"/>
              </a:ext>
            </a:extLst>
          </p:cNvPr>
          <p:cNvPicPr>
            <a:picLocks noChangeAspect="1"/>
          </p:cNvPicPr>
          <p:nvPr/>
        </p:nvPicPr>
        <p:blipFill>
          <a:blip r:embed="rId5" cstate="print"/>
          <a:stretch>
            <a:fillRect/>
          </a:stretch>
        </p:blipFill>
        <p:spPr>
          <a:xfrm>
            <a:off x="5423814" y="864690"/>
            <a:ext cx="2081623" cy="3658869"/>
          </a:xfrm>
          <a:prstGeom prst="rect">
            <a:avLst/>
          </a:prstGeom>
        </p:spPr>
      </p:pic>
    </p:spTree>
    <p:extLst>
      <p:ext uri="{BB962C8B-B14F-4D97-AF65-F5344CB8AC3E}">
        <p14:creationId xmlns:p14="http://schemas.microsoft.com/office/powerpoint/2010/main" val="2627441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5" name="Google Shape;355;p40"/>
          <p:cNvSpPr txBox="1">
            <a:spLocks noGrp="1"/>
          </p:cNvSpPr>
          <p:nvPr>
            <p:ph type="title" idx="2"/>
          </p:nvPr>
        </p:nvSpPr>
        <p:spPr>
          <a:xfrm>
            <a:off x="2311735" y="205338"/>
            <a:ext cx="4520529" cy="404694"/>
          </a:xfrm>
          <a:prstGeom prst="rect">
            <a:avLst/>
          </a:prstGeom>
        </p:spPr>
        <p:txBody>
          <a:bodyPr spcFirstLastPara="1" wrap="square" lIns="91425" tIns="91425" rIns="91425" bIns="91425" anchor="b" anchorCtr="0">
            <a:noAutofit/>
          </a:bodyPr>
          <a:lstStyle/>
          <a:p>
            <a:pPr lvl="0"/>
            <a:r>
              <a:rPr lang="en-US" sz="3600" dirty="0">
                <a:solidFill>
                  <a:schemeClr val="dk2"/>
                </a:solidFill>
              </a:rPr>
              <a:t>user</a:t>
            </a:r>
            <a:r>
              <a:rPr lang="en-US" sz="3600" dirty="0"/>
              <a:t> interface</a:t>
            </a:r>
            <a:endParaRPr sz="3600" dirty="0">
              <a:solidFill>
                <a:schemeClr val="tx1"/>
              </a:solidFill>
            </a:endParaRPr>
          </a:p>
        </p:txBody>
      </p:sp>
      <p:sp>
        <p:nvSpPr>
          <p:cNvPr id="9" name="Google Shape;354;p40"/>
          <p:cNvSpPr txBox="1">
            <a:spLocks/>
          </p:cNvSpPr>
          <p:nvPr/>
        </p:nvSpPr>
        <p:spPr>
          <a:xfrm>
            <a:off x="1300578" y="4532983"/>
            <a:ext cx="2022313" cy="23138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update profile interface</a:t>
            </a:r>
          </a:p>
        </p:txBody>
      </p:sp>
      <p:sp>
        <p:nvSpPr>
          <p:cNvPr id="10" name="TextBox 9"/>
          <p:cNvSpPr txBox="1"/>
          <p:nvPr/>
        </p:nvSpPr>
        <p:spPr>
          <a:xfrm>
            <a:off x="8767260" y="4835723"/>
            <a:ext cx="376740" cy="307777"/>
          </a:xfrm>
          <a:prstGeom prst="rect">
            <a:avLst/>
          </a:prstGeom>
          <a:noFill/>
        </p:spPr>
        <p:txBody>
          <a:bodyPr wrap="square" rtlCol="0">
            <a:spAutoFit/>
          </a:bodyPr>
          <a:lstStyle/>
          <a:p>
            <a:r>
              <a:rPr lang="ar-YE" b="1" dirty="0">
                <a:solidFill>
                  <a:schemeClr val="dk1"/>
                </a:solidFill>
                <a:latin typeface="ZCOOL XiaoWei"/>
                <a:ea typeface="ZCOOL XiaoWei"/>
                <a:cs typeface="ZCOOL XiaoWei"/>
                <a:sym typeface="ZCOOL XiaoWei"/>
              </a:rPr>
              <a:t>11</a:t>
            </a:r>
            <a:endParaRPr lang="en-US" b="1" dirty="0">
              <a:solidFill>
                <a:schemeClr val="dk1"/>
              </a:solidFill>
              <a:latin typeface="ZCOOL XiaoWei"/>
              <a:ea typeface="ZCOOL XiaoWei"/>
              <a:cs typeface="ZCOOL XiaoWei"/>
              <a:sym typeface="ZCOOL XiaoWei"/>
            </a:endParaRPr>
          </a:p>
        </p:txBody>
      </p:sp>
      <p:sp>
        <p:nvSpPr>
          <p:cNvPr id="12" name="Google Shape;354;p40">
            <a:extLst>
              <a:ext uri="{FF2B5EF4-FFF2-40B4-BE49-F238E27FC236}">
                <a16:creationId xmlns:a16="http://schemas.microsoft.com/office/drawing/2014/main" id="{0095D7B2-5464-E83A-A173-C4D53BFEEF70}"/>
              </a:ext>
            </a:extLst>
          </p:cNvPr>
          <p:cNvSpPr txBox="1">
            <a:spLocks/>
          </p:cNvSpPr>
          <p:nvPr/>
        </p:nvSpPr>
        <p:spPr>
          <a:xfrm>
            <a:off x="6908592" y="4499020"/>
            <a:ext cx="1479750" cy="26534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algn="l"/>
            <a:r>
              <a:rPr lang="en-US" sz="1400" spc="-5" dirty="0">
                <a:latin typeface="Times New Roman" panose="02020603050405020304" pitchFamily="18" charset="0"/>
              </a:rPr>
              <a:t>answer interface</a:t>
            </a:r>
          </a:p>
        </p:txBody>
      </p:sp>
      <p:pic>
        <p:nvPicPr>
          <p:cNvPr id="3" name="image22.jpeg">
            <a:extLst>
              <a:ext uri="{FF2B5EF4-FFF2-40B4-BE49-F238E27FC236}">
                <a16:creationId xmlns:a16="http://schemas.microsoft.com/office/drawing/2014/main" id="{5FA577C5-8365-336A-1E63-815DC083CE73}"/>
              </a:ext>
            </a:extLst>
          </p:cNvPr>
          <p:cNvPicPr>
            <a:picLocks noChangeAspect="1"/>
          </p:cNvPicPr>
          <p:nvPr/>
        </p:nvPicPr>
        <p:blipFill>
          <a:blip r:embed="rId3" cstate="print"/>
          <a:stretch>
            <a:fillRect/>
          </a:stretch>
        </p:blipFill>
        <p:spPr>
          <a:xfrm>
            <a:off x="1074393" y="891912"/>
            <a:ext cx="2575793" cy="3631647"/>
          </a:xfrm>
          <a:prstGeom prst="rect">
            <a:avLst/>
          </a:prstGeom>
        </p:spPr>
      </p:pic>
      <p:pic>
        <p:nvPicPr>
          <p:cNvPr id="4" name="image23.jpeg">
            <a:extLst>
              <a:ext uri="{FF2B5EF4-FFF2-40B4-BE49-F238E27FC236}">
                <a16:creationId xmlns:a16="http://schemas.microsoft.com/office/drawing/2014/main" id="{7690AA9A-6154-DB06-1937-7CC57CB6EC9D}"/>
              </a:ext>
            </a:extLst>
          </p:cNvPr>
          <p:cNvPicPr>
            <a:picLocks noChangeAspect="1"/>
          </p:cNvPicPr>
          <p:nvPr/>
        </p:nvPicPr>
        <p:blipFill>
          <a:blip r:embed="rId4" cstate="print"/>
          <a:stretch>
            <a:fillRect/>
          </a:stretch>
        </p:blipFill>
        <p:spPr>
          <a:xfrm>
            <a:off x="3650183" y="891912"/>
            <a:ext cx="2571789" cy="3631647"/>
          </a:xfrm>
          <a:prstGeom prst="rect">
            <a:avLst/>
          </a:prstGeom>
        </p:spPr>
      </p:pic>
      <p:sp>
        <p:nvSpPr>
          <p:cNvPr id="5" name="Google Shape;354;p40">
            <a:extLst>
              <a:ext uri="{FF2B5EF4-FFF2-40B4-BE49-F238E27FC236}">
                <a16:creationId xmlns:a16="http://schemas.microsoft.com/office/drawing/2014/main" id="{1F616005-7F88-C897-B01C-6D442B4FCCA6}"/>
              </a:ext>
            </a:extLst>
          </p:cNvPr>
          <p:cNvSpPr txBox="1">
            <a:spLocks/>
          </p:cNvSpPr>
          <p:nvPr/>
        </p:nvSpPr>
        <p:spPr>
          <a:xfrm>
            <a:off x="1495533" y="4653522"/>
            <a:ext cx="4704029" cy="264899"/>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600"/>
              <a:buFont typeface="ZCOOL XiaoWei"/>
              <a:buNone/>
              <a:defRPr sz="5300" b="1" i="0" u="none" strike="noStrike" cap="none">
                <a:solidFill>
                  <a:schemeClr val="dk1"/>
                </a:solidFill>
                <a:latin typeface="ZCOOL XiaoWei"/>
                <a:ea typeface="ZCOOL XiaoWei"/>
                <a:cs typeface="ZCOOL XiaoWei"/>
                <a:sym typeface="ZCOOL XiaoWei"/>
              </a:defRPr>
            </a:lvl1pPr>
            <a:lvl2pPr marR="0" lvl="1"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2pPr>
            <a:lvl3pPr marR="0" lvl="2"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3pPr>
            <a:lvl4pPr marR="0" lvl="3"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4pPr>
            <a:lvl5pPr marR="0" lvl="4"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5pPr>
            <a:lvl6pPr marR="0" lvl="5"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6pPr>
            <a:lvl7pPr marR="0" lvl="6"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7pPr>
            <a:lvl8pPr marR="0" lvl="7"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8pPr>
            <a:lvl9pPr marR="0" lvl="8" algn="ctr" rtl="0">
              <a:lnSpc>
                <a:spcPct val="100000"/>
              </a:lnSpc>
              <a:spcBef>
                <a:spcPts val="0"/>
              </a:spcBef>
              <a:spcAft>
                <a:spcPts val="0"/>
              </a:spcAft>
              <a:buClr>
                <a:schemeClr val="dk1"/>
              </a:buClr>
              <a:buSzPts val="3600"/>
              <a:buFont typeface="ZCOOL XiaoWei"/>
              <a:buNone/>
              <a:defRPr sz="3600" b="1" i="0" u="none" strike="noStrike" cap="none">
                <a:solidFill>
                  <a:schemeClr val="dk1"/>
                </a:solidFill>
                <a:latin typeface="ZCOOL XiaoWei"/>
                <a:ea typeface="ZCOOL XiaoWei"/>
                <a:cs typeface="ZCOOL XiaoWei"/>
                <a:sym typeface="ZCOOL XiaoWei"/>
              </a:defRPr>
            </a:lvl9pPr>
          </a:lstStyle>
          <a:p>
            <a:pPr marL="2085975">
              <a:spcBef>
                <a:spcPts val="420"/>
              </a:spcBef>
            </a:pPr>
            <a:r>
              <a:rPr lang="en-US" sz="1400" spc="-5" dirty="0">
                <a:latin typeface="Times New Roman" panose="02020603050405020304" pitchFamily="18" charset="0"/>
              </a:rPr>
              <a:t>ask question interface</a:t>
            </a:r>
          </a:p>
          <a:p>
            <a:pPr marL="2085975" marR="0">
              <a:spcBef>
                <a:spcPts val="420"/>
              </a:spcBef>
              <a:spcAft>
                <a:spcPts val="0"/>
              </a:spcAft>
            </a:pPr>
            <a:endParaRPr lang="en-US" sz="1400" spc="-5" dirty="0">
              <a:latin typeface="Times New Roman" panose="02020603050405020304" pitchFamily="18" charset="0"/>
            </a:endParaRPr>
          </a:p>
        </p:txBody>
      </p:sp>
      <p:pic>
        <p:nvPicPr>
          <p:cNvPr id="7" name="image24.jpeg">
            <a:extLst>
              <a:ext uri="{FF2B5EF4-FFF2-40B4-BE49-F238E27FC236}">
                <a16:creationId xmlns:a16="http://schemas.microsoft.com/office/drawing/2014/main" id="{4E2D6EF1-5939-9D2C-F6F4-C502C3E1B5FC}"/>
              </a:ext>
            </a:extLst>
          </p:cNvPr>
          <p:cNvPicPr>
            <a:picLocks noChangeAspect="1"/>
          </p:cNvPicPr>
          <p:nvPr/>
        </p:nvPicPr>
        <p:blipFill>
          <a:blip r:embed="rId5" cstate="print"/>
          <a:stretch>
            <a:fillRect/>
          </a:stretch>
        </p:blipFill>
        <p:spPr>
          <a:xfrm>
            <a:off x="6188179" y="891912"/>
            <a:ext cx="2545288" cy="3618863"/>
          </a:xfrm>
          <a:prstGeom prst="rect">
            <a:avLst/>
          </a:prstGeom>
        </p:spPr>
      </p:pic>
    </p:spTree>
    <p:extLst>
      <p:ext uri="{BB962C8B-B14F-4D97-AF65-F5344CB8AC3E}">
        <p14:creationId xmlns:p14="http://schemas.microsoft.com/office/powerpoint/2010/main" val="42347089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2"/>
          <p:cNvSpPr txBox="1">
            <a:spLocks noGrp="1"/>
          </p:cNvSpPr>
          <p:nvPr>
            <p:ph type="title"/>
          </p:nvPr>
        </p:nvSpPr>
        <p:spPr>
          <a:xfrm>
            <a:off x="729369" y="135469"/>
            <a:ext cx="2577711" cy="1128275"/>
          </a:xfrm>
          <a:prstGeom prst="rect">
            <a:avLst/>
          </a:prstGeom>
        </p:spPr>
        <p:txBody>
          <a:bodyPr spcFirstLastPara="1" wrap="square" lIns="91425" tIns="91425" rIns="91425" bIns="91425" anchor="t" anchorCtr="0">
            <a:noAutofit/>
          </a:bodyPr>
          <a:lstStyle/>
          <a:p>
            <a:pPr lvl="0"/>
            <a:r>
              <a:rPr lang="en-US" dirty="0"/>
              <a:t>User </a:t>
            </a:r>
            <a:r>
              <a:rPr lang="en-US" dirty="0">
                <a:solidFill>
                  <a:schemeClr val="dk2"/>
                </a:solidFill>
              </a:rPr>
              <a:t>Interface</a:t>
            </a:r>
            <a:r>
              <a:rPr lang="en-US" dirty="0"/>
              <a:t> Design:</a:t>
            </a:r>
            <a:endParaRPr dirty="0">
              <a:solidFill>
                <a:schemeClr val="dk2"/>
              </a:solidFill>
            </a:endParaRPr>
          </a:p>
        </p:txBody>
      </p:sp>
      <p:sp>
        <p:nvSpPr>
          <p:cNvPr id="373" name="Google Shape;373;p42"/>
          <p:cNvSpPr txBox="1">
            <a:spLocks noGrp="1"/>
          </p:cNvSpPr>
          <p:nvPr>
            <p:ph type="subTitle" idx="1"/>
          </p:nvPr>
        </p:nvSpPr>
        <p:spPr>
          <a:xfrm>
            <a:off x="241688" y="1088485"/>
            <a:ext cx="4010273" cy="1669955"/>
          </a:xfrm>
          <a:prstGeom prst="rect">
            <a:avLst/>
          </a:prstGeom>
        </p:spPr>
        <p:txBody>
          <a:bodyPr spcFirstLastPara="1" wrap="square" lIns="91425" tIns="91425" rIns="91425" bIns="91425" anchor="t" anchorCtr="0">
            <a:noAutofit/>
          </a:bodyPr>
          <a:lstStyle/>
          <a:p>
            <a:pPr lvl="0" indent="-317500">
              <a:buSzPts val="1400"/>
            </a:pPr>
            <a:r>
              <a:rPr lang="en-US" sz="1400" dirty="0"/>
              <a:t>Clean and modern interface with intuitive navigation.</a:t>
            </a:r>
          </a:p>
          <a:p>
            <a:pPr lvl="0" indent="-317500">
              <a:buSzPts val="1400"/>
            </a:pPr>
            <a:r>
              <a:rPr lang="en-US" sz="1400" dirty="0"/>
              <a:t>Well-organized menus and clear icons for easy access to different sections.</a:t>
            </a:r>
          </a:p>
          <a:p>
            <a:pPr lvl="0" indent="-317500">
              <a:buSzPts val="1400"/>
            </a:pPr>
            <a:r>
              <a:rPr lang="en-US" sz="1400" dirty="0"/>
              <a:t>Responsive design for seamless user experience across devices.</a:t>
            </a:r>
            <a:endParaRPr sz="1400" dirty="0"/>
          </a:p>
        </p:txBody>
      </p:sp>
      <p:sp>
        <p:nvSpPr>
          <p:cNvPr id="7" name="Google Shape;372;p42"/>
          <p:cNvSpPr txBox="1">
            <a:spLocks/>
          </p:cNvSpPr>
          <p:nvPr/>
        </p:nvSpPr>
        <p:spPr>
          <a:xfrm>
            <a:off x="4770121" y="135469"/>
            <a:ext cx="2941319" cy="11282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ZCOOL XiaoWei"/>
              <a:buNone/>
              <a:defRPr sz="30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9pPr>
          </a:lstStyle>
          <a:p>
            <a:r>
              <a:rPr lang="en-US" dirty="0"/>
              <a:t>Smart </a:t>
            </a:r>
            <a:r>
              <a:rPr lang="en-US" dirty="0">
                <a:solidFill>
                  <a:schemeClr val="dk2"/>
                </a:solidFill>
              </a:rPr>
              <a:t>Budgeting</a:t>
            </a:r>
            <a:r>
              <a:rPr lang="en-US" dirty="0"/>
              <a:t> Suggestions:</a:t>
            </a:r>
            <a:endParaRPr lang="en-US" dirty="0">
              <a:solidFill>
                <a:schemeClr val="dk2"/>
              </a:solidFill>
            </a:endParaRPr>
          </a:p>
        </p:txBody>
      </p:sp>
      <p:sp>
        <p:nvSpPr>
          <p:cNvPr id="8" name="Google Shape;373;p42"/>
          <p:cNvSpPr txBox="1">
            <a:spLocks/>
          </p:cNvSpPr>
          <p:nvPr/>
        </p:nvSpPr>
        <p:spPr>
          <a:xfrm>
            <a:off x="4282440" y="1088485"/>
            <a:ext cx="4716780" cy="16699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indent="-317500">
              <a:buSzPts val="1400"/>
            </a:pPr>
            <a:r>
              <a:rPr lang="en-US" sz="1400" dirty="0"/>
              <a:t>Intelligent budgeting suggestions based on historical data, industry benchmarks, and project-specific parameters.</a:t>
            </a:r>
          </a:p>
          <a:p>
            <a:pPr indent="-317500">
              <a:buSzPts val="1400"/>
            </a:pPr>
            <a:r>
              <a:rPr lang="en-US" sz="1400" dirty="0"/>
              <a:t>Predictive algorithms that analyze data and provide recommendations for optimizing budget allocation.</a:t>
            </a:r>
          </a:p>
        </p:txBody>
      </p:sp>
      <p:sp>
        <p:nvSpPr>
          <p:cNvPr id="11" name="Google Shape;372;p42"/>
          <p:cNvSpPr txBox="1">
            <a:spLocks/>
          </p:cNvSpPr>
          <p:nvPr/>
        </p:nvSpPr>
        <p:spPr>
          <a:xfrm>
            <a:off x="729369" y="2520529"/>
            <a:ext cx="2577711" cy="11282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ZCOOL XiaoWei"/>
              <a:buNone/>
              <a:defRPr sz="30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9pPr>
          </a:lstStyle>
          <a:p>
            <a:r>
              <a:rPr lang="en-US" dirty="0">
                <a:solidFill>
                  <a:schemeClr val="dk2"/>
                </a:solidFill>
              </a:rPr>
              <a:t>Real-time</a:t>
            </a:r>
            <a:r>
              <a:rPr lang="en-US" dirty="0"/>
              <a:t> Collaboration:</a:t>
            </a:r>
            <a:endParaRPr lang="en-US" dirty="0">
              <a:solidFill>
                <a:schemeClr val="dk2"/>
              </a:solidFill>
            </a:endParaRPr>
          </a:p>
        </p:txBody>
      </p:sp>
      <p:sp>
        <p:nvSpPr>
          <p:cNvPr id="12" name="Google Shape;373;p42"/>
          <p:cNvSpPr txBox="1">
            <a:spLocks/>
          </p:cNvSpPr>
          <p:nvPr/>
        </p:nvSpPr>
        <p:spPr>
          <a:xfrm>
            <a:off x="241688" y="3473545"/>
            <a:ext cx="4322692" cy="16699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indent="-317500">
              <a:buSzPts val="1400"/>
            </a:pPr>
            <a:r>
              <a:rPr lang="en-US" sz="1400" dirty="0"/>
              <a:t>Real-time collaboration features enabling multiple project team members to access and update budget information simultaneously.</a:t>
            </a:r>
          </a:p>
          <a:p>
            <a:pPr indent="-317500">
              <a:buSzPts val="1400"/>
            </a:pPr>
            <a:r>
              <a:rPr lang="en-US" sz="1400" dirty="0"/>
              <a:t>Comments and discussion threads for effective communication and collaboration.</a:t>
            </a:r>
          </a:p>
        </p:txBody>
      </p:sp>
      <p:sp>
        <p:nvSpPr>
          <p:cNvPr id="13" name="Google Shape;372;p42"/>
          <p:cNvSpPr txBox="1">
            <a:spLocks/>
          </p:cNvSpPr>
          <p:nvPr/>
        </p:nvSpPr>
        <p:spPr>
          <a:xfrm>
            <a:off x="4770121" y="2520529"/>
            <a:ext cx="2577711" cy="11282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ZCOOL XiaoWei"/>
              <a:buNone/>
              <a:defRPr sz="30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9pPr>
          </a:lstStyle>
          <a:p>
            <a:r>
              <a:rPr lang="en-US" dirty="0">
                <a:solidFill>
                  <a:schemeClr val="tx1"/>
                </a:solidFill>
              </a:rPr>
              <a:t>Customizable </a:t>
            </a:r>
            <a:r>
              <a:rPr lang="en-US" dirty="0">
                <a:solidFill>
                  <a:schemeClr val="dk2"/>
                </a:solidFill>
              </a:rPr>
              <a:t>Templates</a:t>
            </a:r>
            <a:r>
              <a:rPr lang="en-US" dirty="0">
                <a:solidFill>
                  <a:schemeClr val="tx1"/>
                </a:solidFill>
              </a:rPr>
              <a:t>:</a:t>
            </a:r>
            <a:endParaRPr lang="en-US" dirty="0">
              <a:solidFill>
                <a:schemeClr val="dk2"/>
              </a:solidFill>
            </a:endParaRPr>
          </a:p>
        </p:txBody>
      </p:sp>
      <p:sp>
        <p:nvSpPr>
          <p:cNvPr id="14" name="Google Shape;373;p42"/>
          <p:cNvSpPr txBox="1">
            <a:spLocks/>
          </p:cNvSpPr>
          <p:nvPr/>
        </p:nvSpPr>
        <p:spPr>
          <a:xfrm>
            <a:off x="4282440" y="3473545"/>
            <a:ext cx="4259580" cy="16699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indent="-317500">
              <a:buSzPts val="1400"/>
            </a:pPr>
            <a:r>
              <a:rPr lang="en-US" sz="1400" dirty="0"/>
              <a:t>Pre-defined budget templates that can be easily customized to align with different project types, sizes, and industries.</a:t>
            </a:r>
          </a:p>
          <a:p>
            <a:pPr indent="-317500">
              <a:buSzPts val="1400"/>
            </a:pPr>
            <a:r>
              <a:rPr lang="en-US" sz="1400" dirty="0"/>
              <a:t>Flexibility to add or modify budget categories and line items as per project requirements.</a:t>
            </a:r>
          </a:p>
        </p:txBody>
      </p:sp>
      <p:sp>
        <p:nvSpPr>
          <p:cNvPr id="10" name="TextBox 9"/>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2"/>
          <p:cNvSpPr txBox="1">
            <a:spLocks noGrp="1"/>
          </p:cNvSpPr>
          <p:nvPr>
            <p:ph type="title"/>
          </p:nvPr>
        </p:nvSpPr>
        <p:spPr>
          <a:xfrm>
            <a:off x="729369" y="135469"/>
            <a:ext cx="3202551" cy="1128275"/>
          </a:xfrm>
          <a:prstGeom prst="rect">
            <a:avLst/>
          </a:prstGeom>
        </p:spPr>
        <p:txBody>
          <a:bodyPr spcFirstLastPara="1" wrap="square" lIns="91425" tIns="91425" rIns="91425" bIns="91425" anchor="t" anchorCtr="0">
            <a:noAutofit/>
          </a:bodyPr>
          <a:lstStyle/>
          <a:p>
            <a:pPr lvl="0"/>
            <a:r>
              <a:rPr lang="en-US" b="0" dirty="0">
                <a:solidFill>
                  <a:schemeClr val="dk2"/>
                </a:solidFill>
              </a:rPr>
              <a:t>Predictive </a:t>
            </a:r>
            <a:r>
              <a:rPr lang="en-US" b="0" dirty="0">
                <a:solidFill>
                  <a:schemeClr val="tx1"/>
                </a:solidFill>
              </a:rPr>
              <a:t>Analytics</a:t>
            </a:r>
            <a:r>
              <a:rPr lang="en-US" b="0" dirty="0">
                <a:solidFill>
                  <a:schemeClr val="dk2"/>
                </a:solidFill>
              </a:rPr>
              <a:t>:</a:t>
            </a:r>
            <a:endParaRPr b="0" dirty="0">
              <a:solidFill>
                <a:schemeClr val="dk2"/>
              </a:solidFill>
            </a:endParaRPr>
          </a:p>
        </p:txBody>
      </p:sp>
      <p:sp>
        <p:nvSpPr>
          <p:cNvPr id="373" name="Google Shape;373;p42"/>
          <p:cNvSpPr txBox="1">
            <a:spLocks noGrp="1"/>
          </p:cNvSpPr>
          <p:nvPr>
            <p:ph type="subTitle" idx="1"/>
          </p:nvPr>
        </p:nvSpPr>
        <p:spPr>
          <a:xfrm>
            <a:off x="241688" y="1088485"/>
            <a:ext cx="4223632" cy="1669955"/>
          </a:xfrm>
          <a:prstGeom prst="rect">
            <a:avLst/>
          </a:prstGeom>
        </p:spPr>
        <p:txBody>
          <a:bodyPr spcFirstLastPara="1" wrap="square" lIns="91425" tIns="91425" rIns="91425" bIns="91425" anchor="t" anchorCtr="0">
            <a:noAutofit/>
          </a:bodyPr>
          <a:lstStyle/>
          <a:p>
            <a:pPr lvl="0" indent="-317500">
              <a:buSzPts val="1400"/>
            </a:pPr>
            <a:r>
              <a:rPr lang="en-US" sz="1400" dirty="0"/>
              <a:t>Advanced predictive analytics capabilities for forecasting budget risks and identifying cost-saving opportunities.</a:t>
            </a:r>
          </a:p>
          <a:p>
            <a:pPr lvl="0" indent="-317500">
              <a:buSzPts val="1400"/>
            </a:pPr>
            <a:r>
              <a:rPr lang="en-US" sz="1400" dirty="0"/>
              <a:t>Proactive recommendations for mitigating budget overruns and optimizing resource allocation.</a:t>
            </a:r>
            <a:endParaRPr sz="1400" dirty="0"/>
          </a:p>
        </p:txBody>
      </p:sp>
      <p:sp>
        <p:nvSpPr>
          <p:cNvPr id="7" name="Google Shape;372;p42"/>
          <p:cNvSpPr txBox="1">
            <a:spLocks/>
          </p:cNvSpPr>
          <p:nvPr/>
        </p:nvSpPr>
        <p:spPr>
          <a:xfrm>
            <a:off x="4770121" y="135469"/>
            <a:ext cx="3474719" cy="11282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ZCOOL XiaoWei"/>
              <a:buNone/>
              <a:defRPr sz="30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9pPr>
          </a:lstStyle>
          <a:p>
            <a:r>
              <a:rPr lang="en-US" dirty="0">
                <a:solidFill>
                  <a:schemeClr val="dk2"/>
                </a:solidFill>
              </a:rPr>
              <a:t>Integration</a:t>
            </a:r>
            <a:r>
              <a:rPr lang="en-US" dirty="0"/>
              <a:t> with Financial Systems:</a:t>
            </a:r>
            <a:endParaRPr lang="en-US" dirty="0">
              <a:solidFill>
                <a:schemeClr val="dk2"/>
              </a:solidFill>
            </a:endParaRPr>
          </a:p>
        </p:txBody>
      </p:sp>
      <p:sp>
        <p:nvSpPr>
          <p:cNvPr id="8" name="Google Shape;373;p42"/>
          <p:cNvSpPr txBox="1">
            <a:spLocks/>
          </p:cNvSpPr>
          <p:nvPr/>
        </p:nvSpPr>
        <p:spPr>
          <a:xfrm>
            <a:off x="4282440" y="1088485"/>
            <a:ext cx="4130040" cy="16699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indent="-317500">
              <a:buSzPts val="1400"/>
            </a:pPr>
            <a:r>
              <a:rPr lang="en-US" sz="1400" dirty="0"/>
              <a:t>Seamless integration with accounting software or ERP systems for automated data synchronization.</a:t>
            </a:r>
          </a:p>
          <a:p>
            <a:pPr indent="-317500">
              <a:buSzPts val="1400"/>
            </a:pPr>
            <a:r>
              <a:rPr lang="en-US" sz="1400" dirty="0"/>
              <a:t>Real-time financial reporting and visibility into budget performance.</a:t>
            </a:r>
          </a:p>
        </p:txBody>
      </p:sp>
      <p:sp>
        <p:nvSpPr>
          <p:cNvPr id="11" name="Google Shape;372;p42"/>
          <p:cNvSpPr txBox="1">
            <a:spLocks/>
          </p:cNvSpPr>
          <p:nvPr/>
        </p:nvSpPr>
        <p:spPr>
          <a:xfrm>
            <a:off x="729369" y="2520529"/>
            <a:ext cx="2577711" cy="112827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ZCOOL XiaoWei"/>
              <a:buNone/>
              <a:defRPr sz="3000" b="1" i="0" u="none" strike="noStrike" cap="none">
                <a:solidFill>
                  <a:schemeClr val="dk1"/>
                </a:solidFill>
                <a:latin typeface="ZCOOL XiaoWei"/>
                <a:ea typeface="ZCOOL XiaoWei"/>
                <a:cs typeface="ZCOOL XiaoWei"/>
                <a:sym typeface="ZCOOL XiaoWei"/>
              </a:defRPr>
            </a:lvl1pPr>
            <a:lvl2pPr marR="0" lvl="1"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2pPr>
            <a:lvl3pPr marR="0" lvl="2"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3pPr>
            <a:lvl4pPr marR="0" lvl="3"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4pPr>
            <a:lvl5pPr marR="0" lvl="4"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5pPr>
            <a:lvl6pPr marR="0" lvl="5"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6pPr>
            <a:lvl7pPr marR="0" lvl="6"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7pPr>
            <a:lvl8pPr marR="0" lvl="7"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8pPr>
            <a:lvl9pPr marR="0" lvl="8" algn="l" rtl="0">
              <a:lnSpc>
                <a:spcPct val="100000"/>
              </a:lnSpc>
              <a:spcBef>
                <a:spcPts val="0"/>
              </a:spcBef>
              <a:spcAft>
                <a:spcPts val="0"/>
              </a:spcAft>
              <a:buClr>
                <a:schemeClr val="dk1"/>
              </a:buClr>
              <a:buSzPts val="3500"/>
              <a:buFont typeface="ZCOOL XiaoWei"/>
              <a:buNone/>
              <a:defRPr sz="3500" b="1" i="0" u="none" strike="noStrike" cap="none">
                <a:solidFill>
                  <a:schemeClr val="dk1"/>
                </a:solidFill>
                <a:latin typeface="ZCOOL XiaoWei"/>
                <a:ea typeface="ZCOOL XiaoWei"/>
                <a:cs typeface="ZCOOL XiaoWei"/>
                <a:sym typeface="ZCOOL XiaoWei"/>
              </a:defRPr>
            </a:lvl9pPr>
          </a:lstStyle>
          <a:p>
            <a:r>
              <a:rPr lang="en-US" dirty="0">
                <a:solidFill>
                  <a:schemeClr val="tx1"/>
                </a:solidFill>
              </a:rPr>
              <a:t>Mobile</a:t>
            </a:r>
            <a:r>
              <a:rPr lang="en-US" dirty="0">
                <a:solidFill>
                  <a:schemeClr val="dk2"/>
                </a:solidFill>
              </a:rPr>
              <a:t> Accessibility:</a:t>
            </a:r>
          </a:p>
        </p:txBody>
      </p:sp>
      <p:sp>
        <p:nvSpPr>
          <p:cNvPr id="12" name="Google Shape;373;p42"/>
          <p:cNvSpPr txBox="1">
            <a:spLocks/>
          </p:cNvSpPr>
          <p:nvPr/>
        </p:nvSpPr>
        <p:spPr>
          <a:xfrm>
            <a:off x="241688" y="3473545"/>
            <a:ext cx="4322692" cy="16699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indent="-317500">
              <a:buSzPts val="1400"/>
            </a:pPr>
            <a:r>
              <a:rPr lang="en-US" sz="1400" dirty="0"/>
              <a:t>Mobile application or responsive web interface for accessing the budget prediction system on-the-go.</a:t>
            </a:r>
          </a:p>
          <a:p>
            <a:pPr indent="-317500">
              <a:buSzPts val="1400"/>
            </a:pPr>
            <a:r>
              <a:rPr lang="en-US" sz="1400" dirty="0"/>
              <a:t>Ability to view, update, and monitor budgets from anywhere, ensuring productivity and responsiveness.</a:t>
            </a:r>
          </a:p>
        </p:txBody>
      </p:sp>
      <p:sp>
        <p:nvSpPr>
          <p:cNvPr id="14" name="Google Shape;373;p42"/>
          <p:cNvSpPr txBox="1">
            <a:spLocks/>
          </p:cNvSpPr>
          <p:nvPr/>
        </p:nvSpPr>
        <p:spPr>
          <a:xfrm>
            <a:off x="4282440" y="2659381"/>
            <a:ext cx="4130040" cy="204216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04800" algn="l" rtl="0">
              <a:lnSpc>
                <a:spcPct val="100000"/>
              </a:lnSpc>
              <a:spcBef>
                <a:spcPts val="0"/>
              </a:spcBef>
              <a:spcAft>
                <a:spcPts val="0"/>
              </a:spcAft>
              <a:buClr>
                <a:schemeClr val="dk2"/>
              </a:buClr>
              <a:buSzPts val="1600"/>
              <a:buFont typeface="Nunito Light"/>
              <a:buChar char="●"/>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rgbClr val="E76A28"/>
              </a:buClr>
              <a:buSzPts val="1600"/>
              <a:buFont typeface="Nunito Light"/>
              <a:buChar char="○"/>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rgbClr val="E76A28"/>
              </a:buClr>
              <a:buSzPts val="1500"/>
              <a:buFont typeface="Nunito Light"/>
              <a:buChar char="●"/>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rgbClr val="E76A28"/>
              </a:buClr>
              <a:buSzPts val="1200"/>
              <a:buFont typeface="Nunito Light"/>
              <a:buChar char="○"/>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rgbClr val="999999"/>
              </a:buClr>
              <a:buSzPts val="1300"/>
              <a:buFont typeface="Nunito Light"/>
              <a:buChar char="○"/>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rgbClr val="999999"/>
              </a:buClr>
              <a:buSzPts val="1200"/>
              <a:buFont typeface="Nunito Light"/>
              <a:buChar char="■"/>
              <a:defRPr sz="1200" b="0" i="0" u="none" strike="noStrike" cap="none">
                <a:solidFill>
                  <a:schemeClr val="dk1"/>
                </a:solidFill>
                <a:latin typeface="Inter"/>
                <a:ea typeface="Inter"/>
                <a:cs typeface="Inter"/>
                <a:sym typeface="Inter"/>
              </a:defRPr>
            </a:lvl9pPr>
          </a:lstStyle>
          <a:p>
            <a:pPr marL="139700" indent="0">
              <a:buSzPts val="1400"/>
              <a:buNone/>
            </a:pPr>
            <a:r>
              <a:rPr lang="en-US" sz="1400" b="1" dirty="0"/>
              <a:t>Through this prototype</a:t>
            </a:r>
            <a:r>
              <a:rPr lang="en-US" sz="1400" dirty="0"/>
              <a:t>, we aim to provide a user-friendly and effective budget prediction system that empowers project teams with accurate insights, collaborative features, and advanced analytics. The showcased design elements and functionalities address the identified limitations of existing solutions and offer innovative solutions to enhance the project budgeting process.</a:t>
            </a:r>
          </a:p>
        </p:txBody>
      </p:sp>
      <p:sp>
        <p:nvSpPr>
          <p:cNvPr id="9" name="TextBox 8"/>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12</a:t>
            </a:r>
          </a:p>
        </p:txBody>
      </p:sp>
    </p:spTree>
    <p:extLst>
      <p:ext uri="{BB962C8B-B14F-4D97-AF65-F5344CB8AC3E}">
        <p14:creationId xmlns:p14="http://schemas.microsoft.com/office/powerpoint/2010/main" val="31561213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47"/>
          <p:cNvSpPr txBox="1">
            <a:spLocks noGrp="1"/>
          </p:cNvSpPr>
          <p:nvPr>
            <p:ph type="title"/>
          </p:nvPr>
        </p:nvSpPr>
        <p:spPr>
          <a:xfrm>
            <a:off x="1768550" y="1307100"/>
            <a:ext cx="5607000" cy="2529300"/>
          </a:xfrm>
          <a:prstGeom prst="rect">
            <a:avLst/>
          </a:prstGeom>
        </p:spPr>
        <p:txBody>
          <a:bodyPr spcFirstLastPara="1" wrap="square" lIns="91425" tIns="91425" rIns="91425" bIns="91425" anchor="ctr" anchorCtr="0">
            <a:noAutofit/>
          </a:bodyPr>
          <a:lstStyle/>
          <a:p>
            <a:pPr lvl="0"/>
            <a:r>
              <a:rPr lang="en-US" dirty="0"/>
              <a:t>CON</a:t>
            </a:r>
            <a:r>
              <a:rPr lang="en-US" dirty="0">
                <a:solidFill>
                  <a:schemeClr val="dk2"/>
                </a:solidFill>
              </a:rPr>
              <a:t>CLUSION</a:t>
            </a:r>
          </a:p>
        </p:txBody>
      </p:sp>
      <p:sp>
        <p:nvSpPr>
          <p:cNvPr id="434" name="Google Shape;434;p47"/>
          <p:cNvSpPr/>
          <p:nvPr/>
        </p:nvSpPr>
        <p:spPr>
          <a:xfrm>
            <a:off x="1583925" y="434690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47"/>
          <p:cNvSpPr/>
          <p:nvPr/>
        </p:nvSpPr>
        <p:spPr>
          <a:xfrm>
            <a:off x="666750" y="1945600"/>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36" name="Google Shape;436;p47"/>
          <p:cNvGrpSpPr/>
          <p:nvPr/>
        </p:nvGrpSpPr>
        <p:grpSpPr>
          <a:xfrm>
            <a:off x="7676625" y="2274013"/>
            <a:ext cx="754162" cy="525567"/>
            <a:chOff x="7676625" y="2274013"/>
            <a:chExt cx="754162" cy="525567"/>
          </a:xfrm>
        </p:grpSpPr>
        <p:sp>
          <p:nvSpPr>
            <p:cNvPr id="437" name="Google Shape;437;p47"/>
            <p:cNvSpPr/>
            <p:nvPr/>
          </p:nvSpPr>
          <p:spPr>
            <a:xfrm>
              <a:off x="7755600" y="2274013"/>
              <a:ext cx="210443" cy="208769"/>
            </a:xfrm>
            <a:custGeom>
              <a:avLst/>
              <a:gdLst/>
              <a:ahLst/>
              <a:cxnLst/>
              <a:rect l="l" t="t" r="r" b="b"/>
              <a:pathLst>
                <a:path w="14706" h="14589" extrusionOk="0">
                  <a:moveTo>
                    <a:pt x="13122" y="60"/>
                  </a:moveTo>
                  <a:cubicBezTo>
                    <a:pt x="13014" y="108"/>
                    <a:pt x="12991" y="120"/>
                    <a:pt x="12967" y="132"/>
                  </a:cubicBezTo>
                  <a:cubicBezTo>
                    <a:pt x="11586" y="1513"/>
                    <a:pt x="10205" y="2894"/>
                    <a:pt x="8812" y="4275"/>
                  </a:cubicBezTo>
                  <a:cubicBezTo>
                    <a:pt x="8621" y="4454"/>
                    <a:pt x="8645" y="4608"/>
                    <a:pt x="8823" y="4787"/>
                  </a:cubicBezTo>
                  <a:cubicBezTo>
                    <a:pt x="9193" y="5132"/>
                    <a:pt x="9562" y="5489"/>
                    <a:pt x="9907" y="5870"/>
                  </a:cubicBezTo>
                  <a:cubicBezTo>
                    <a:pt x="10020" y="5990"/>
                    <a:pt x="10115" y="6049"/>
                    <a:pt x="10212" y="6049"/>
                  </a:cubicBezTo>
                  <a:cubicBezTo>
                    <a:pt x="10309" y="6049"/>
                    <a:pt x="10407" y="5990"/>
                    <a:pt x="10526" y="5870"/>
                  </a:cubicBezTo>
                  <a:cubicBezTo>
                    <a:pt x="11276" y="5097"/>
                    <a:pt x="12050" y="4335"/>
                    <a:pt x="12824" y="3561"/>
                  </a:cubicBezTo>
                  <a:cubicBezTo>
                    <a:pt x="13443" y="2942"/>
                    <a:pt x="14062" y="2311"/>
                    <a:pt x="14705" y="1668"/>
                  </a:cubicBezTo>
                  <a:cubicBezTo>
                    <a:pt x="14169" y="1120"/>
                    <a:pt x="13646" y="596"/>
                    <a:pt x="13122" y="60"/>
                  </a:cubicBezTo>
                  <a:close/>
                  <a:moveTo>
                    <a:pt x="1692" y="1"/>
                  </a:moveTo>
                  <a:cubicBezTo>
                    <a:pt x="1120" y="584"/>
                    <a:pt x="596" y="1108"/>
                    <a:pt x="37" y="1691"/>
                  </a:cubicBezTo>
                  <a:cubicBezTo>
                    <a:pt x="1477" y="3132"/>
                    <a:pt x="2894" y="4537"/>
                    <a:pt x="4287" y="5942"/>
                  </a:cubicBezTo>
                  <a:cubicBezTo>
                    <a:pt x="4372" y="6027"/>
                    <a:pt x="4449" y="6064"/>
                    <a:pt x="4524" y="6064"/>
                  </a:cubicBezTo>
                  <a:cubicBezTo>
                    <a:pt x="4618" y="6064"/>
                    <a:pt x="4707" y="6005"/>
                    <a:pt x="4799" y="5906"/>
                  </a:cubicBezTo>
                  <a:cubicBezTo>
                    <a:pt x="5156" y="5537"/>
                    <a:pt x="5514" y="5168"/>
                    <a:pt x="5883" y="4823"/>
                  </a:cubicBezTo>
                  <a:cubicBezTo>
                    <a:pt x="6133" y="4597"/>
                    <a:pt x="6121" y="4454"/>
                    <a:pt x="5883" y="4216"/>
                  </a:cubicBezTo>
                  <a:cubicBezTo>
                    <a:pt x="4990" y="3358"/>
                    <a:pt x="4121" y="2477"/>
                    <a:pt x="3239" y="1596"/>
                  </a:cubicBezTo>
                  <a:cubicBezTo>
                    <a:pt x="2727" y="1084"/>
                    <a:pt x="2227" y="560"/>
                    <a:pt x="1692" y="1"/>
                  </a:cubicBezTo>
                  <a:close/>
                  <a:moveTo>
                    <a:pt x="4530" y="8746"/>
                  </a:moveTo>
                  <a:cubicBezTo>
                    <a:pt x="4347" y="8746"/>
                    <a:pt x="4162" y="8924"/>
                    <a:pt x="3799" y="9288"/>
                  </a:cubicBezTo>
                  <a:cubicBezTo>
                    <a:pt x="2561" y="10514"/>
                    <a:pt x="1323" y="11764"/>
                    <a:pt x="1" y="13086"/>
                  </a:cubicBezTo>
                  <a:cubicBezTo>
                    <a:pt x="513" y="13586"/>
                    <a:pt x="977" y="14050"/>
                    <a:pt x="1477" y="14491"/>
                  </a:cubicBezTo>
                  <a:cubicBezTo>
                    <a:pt x="1508" y="14517"/>
                    <a:pt x="1567" y="14529"/>
                    <a:pt x="1633" y="14529"/>
                  </a:cubicBezTo>
                  <a:cubicBezTo>
                    <a:pt x="1745" y="14529"/>
                    <a:pt x="1877" y="14495"/>
                    <a:pt x="1930" y="14443"/>
                  </a:cubicBezTo>
                  <a:cubicBezTo>
                    <a:pt x="3275" y="13109"/>
                    <a:pt x="4621" y="11776"/>
                    <a:pt x="5942" y="10431"/>
                  </a:cubicBezTo>
                  <a:cubicBezTo>
                    <a:pt x="6026" y="10347"/>
                    <a:pt x="6014" y="10073"/>
                    <a:pt x="5942" y="9966"/>
                  </a:cubicBezTo>
                  <a:cubicBezTo>
                    <a:pt x="5752" y="9716"/>
                    <a:pt x="5490" y="9502"/>
                    <a:pt x="5252" y="9276"/>
                  </a:cubicBezTo>
                  <a:cubicBezTo>
                    <a:pt x="4894" y="8924"/>
                    <a:pt x="4713" y="8746"/>
                    <a:pt x="4530" y="8746"/>
                  </a:cubicBezTo>
                  <a:close/>
                  <a:moveTo>
                    <a:pt x="10217" y="8609"/>
                  </a:moveTo>
                  <a:cubicBezTo>
                    <a:pt x="10109" y="8692"/>
                    <a:pt x="10014" y="8764"/>
                    <a:pt x="9931" y="8847"/>
                  </a:cubicBezTo>
                  <a:cubicBezTo>
                    <a:pt x="9574" y="9192"/>
                    <a:pt x="9240" y="9561"/>
                    <a:pt x="8871" y="9895"/>
                  </a:cubicBezTo>
                  <a:cubicBezTo>
                    <a:pt x="8633" y="10109"/>
                    <a:pt x="8621" y="10264"/>
                    <a:pt x="8859" y="10502"/>
                  </a:cubicBezTo>
                  <a:cubicBezTo>
                    <a:pt x="10169" y="11788"/>
                    <a:pt x="11479" y="13098"/>
                    <a:pt x="12764" y="14419"/>
                  </a:cubicBezTo>
                  <a:cubicBezTo>
                    <a:pt x="12884" y="14532"/>
                    <a:pt x="12988" y="14589"/>
                    <a:pt x="13087" y="14589"/>
                  </a:cubicBezTo>
                  <a:cubicBezTo>
                    <a:pt x="13187" y="14589"/>
                    <a:pt x="13282" y="14532"/>
                    <a:pt x="13384" y="14419"/>
                  </a:cubicBezTo>
                  <a:cubicBezTo>
                    <a:pt x="13753" y="14062"/>
                    <a:pt x="14110" y="13693"/>
                    <a:pt x="14479" y="13336"/>
                  </a:cubicBezTo>
                  <a:cubicBezTo>
                    <a:pt x="14705" y="13121"/>
                    <a:pt x="14646" y="12967"/>
                    <a:pt x="14443" y="12764"/>
                  </a:cubicBezTo>
                  <a:cubicBezTo>
                    <a:pt x="13122" y="11455"/>
                    <a:pt x="11812" y="10145"/>
                    <a:pt x="10490" y="8823"/>
                  </a:cubicBezTo>
                  <a:cubicBezTo>
                    <a:pt x="10419" y="8752"/>
                    <a:pt x="10324" y="8692"/>
                    <a:pt x="10217" y="8609"/>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438;p47"/>
            <p:cNvSpPr/>
            <p:nvPr/>
          </p:nvSpPr>
          <p:spPr>
            <a:xfrm>
              <a:off x="7676625" y="269597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 name="TextBox 7"/>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13</a:t>
            </a:r>
          </a:p>
        </p:txBody>
      </p:sp>
    </p:spTree>
    <p:extLst>
      <p:ext uri="{BB962C8B-B14F-4D97-AF65-F5344CB8AC3E}">
        <p14:creationId xmlns:p14="http://schemas.microsoft.com/office/powerpoint/2010/main" val="2146657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6" name="Google Shape;366;p41"/>
          <p:cNvSpPr txBox="1">
            <a:spLocks noGrp="1"/>
          </p:cNvSpPr>
          <p:nvPr>
            <p:ph type="subTitle" idx="1"/>
          </p:nvPr>
        </p:nvSpPr>
        <p:spPr>
          <a:xfrm>
            <a:off x="4768897" y="1142690"/>
            <a:ext cx="3164369" cy="2667309"/>
          </a:xfrm>
          <a:prstGeom prst="rect">
            <a:avLst/>
          </a:prstGeom>
        </p:spPr>
        <p:txBody>
          <a:bodyPr spcFirstLastPara="1" wrap="square" lIns="91425" tIns="91425" rIns="91425" bIns="91425" anchor="t" anchorCtr="0">
            <a:noAutofit/>
          </a:bodyPr>
          <a:lstStyle/>
          <a:p>
            <a:pPr marL="0" lvl="0" indent="0" algn="l">
              <a:lnSpc>
                <a:spcPct val="150000"/>
              </a:lnSpc>
            </a:pPr>
            <a:r>
              <a:rPr lang="en-US" sz="1400" dirty="0"/>
              <a:t>Insights include UI importance, AI's value, collaboration, and predictive analytics' significance. Benefits encompass streamlined processes, error reduction, better decisions, enhanced collaboration, resource optimization, and successful project outcomes.</a:t>
            </a:r>
          </a:p>
        </p:txBody>
      </p:sp>
      <p:sp>
        <p:nvSpPr>
          <p:cNvPr id="367" name="Google Shape;367;p41"/>
          <p:cNvSpPr txBox="1">
            <a:spLocks noGrp="1"/>
          </p:cNvSpPr>
          <p:nvPr>
            <p:ph type="subTitle" idx="2"/>
          </p:nvPr>
        </p:nvSpPr>
        <p:spPr>
          <a:xfrm>
            <a:off x="1283501" y="1142690"/>
            <a:ext cx="3576365" cy="2667309"/>
          </a:xfrm>
          <a:prstGeom prst="rect">
            <a:avLst/>
          </a:prstGeom>
        </p:spPr>
        <p:txBody>
          <a:bodyPr spcFirstLastPara="1" wrap="square" lIns="91425" tIns="91425" rIns="91425" bIns="91425" anchor="t" anchorCtr="0">
            <a:noAutofit/>
          </a:bodyPr>
          <a:lstStyle/>
          <a:p>
            <a:pPr marL="0" lvl="0" indent="0" algn="l">
              <a:lnSpc>
                <a:spcPct val="150000"/>
              </a:lnSpc>
            </a:pPr>
            <a:r>
              <a:rPr lang="en-US" sz="1400" dirty="0"/>
              <a:t>This presentation highlighted project budget prediction using AI and analyzed existing solution UI design. We identified drawbacks and proposed intuitive UI, smart budgeting, real-time collaboration, customizable templates, predictive analytics, financial system integration, and mobile access.</a:t>
            </a:r>
          </a:p>
        </p:txBody>
      </p:sp>
      <p:sp>
        <p:nvSpPr>
          <p:cNvPr id="6" name="Google Shape;443;p48"/>
          <p:cNvSpPr txBox="1">
            <a:spLocks/>
          </p:cNvSpPr>
          <p:nvPr/>
        </p:nvSpPr>
        <p:spPr>
          <a:xfrm>
            <a:off x="1283501" y="3937001"/>
            <a:ext cx="6649765" cy="7898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L="457200" marR="0" lvl="0"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1pPr>
            <a:lvl2pPr marL="914400" marR="0" lvl="1"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2pPr>
            <a:lvl3pPr marL="1371600" marR="0" lvl="2"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3pPr>
            <a:lvl4pPr marL="1828800" marR="0" lvl="3"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4pPr>
            <a:lvl5pPr marL="2286000" marR="0" lvl="4"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5pPr>
            <a:lvl6pPr marL="2743200" marR="0" lvl="5"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6pPr>
            <a:lvl7pPr marL="3200400" marR="0" lvl="6"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7pPr>
            <a:lvl8pPr marL="3657600" marR="0" lvl="7"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8pPr>
            <a:lvl9pPr marL="4114800" marR="0" lvl="8" indent="-304800" algn="ctr" rtl="0">
              <a:lnSpc>
                <a:spcPct val="100000"/>
              </a:lnSpc>
              <a:spcBef>
                <a:spcPts val="0"/>
              </a:spcBef>
              <a:spcAft>
                <a:spcPts val="0"/>
              </a:spcAft>
              <a:buClr>
                <a:schemeClr val="dk1"/>
              </a:buClr>
              <a:buSzPts val="1200"/>
              <a:buFont typeface="Inter"/>
              <a:buNone/>
              <a:defRPr sz="1200" b="0" i="0" u="none" strike="noStrike" cap="none">
                <a:solidFill>
                  <a:schemeClr val="dk1"/>
                </a:solidFill>
                <a:latin typeface="Inter"/>
                <a:ea typeface="Inter"/>
                <a:cs typeface="Inter"/>
                <a:sym typeface="Inter"/>
              </a:defRPr>
            </a:lvl9pPr>
          </a:lstStyle>
          <a:p>
            <a:pPr marL="0" indent="0" algn="l"/>
            <a:r>
              <a:rPr lang="en-US" sz="1400" b="1" dirty="0"/>
              <a:t>By addressing limitations and adding features, the enhanced system offers a comprehensive solution, equipping teams with tools to optimize financial performance, ensure cost control, and drive project success.</a:t>
            </a:r>
          </a:p>
        </p:txBody>
      </p:sp>
      <p:sp>
        <p:nvSpPr>
          <p:cNvPr id="5" name="TextBox 4"/>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6" name="Google Shape;516;p54"/>
          <p:cNvSpPr/>
          <p:nvPr/>
        </p:nvSpPr>
        <p:spPr>
          <a:xfrm>
            <a:off x="8430775" y="3505950"/>
            <a:ext cx="304825" cy="183975"/>
          </a:xfrm>
          <a:custGeom>
            <a:avLst/>
            <a:gdLst/>
            <a:ahLst/>
            <a:cxnLst/>
            <a:rect l="l" t="t" r="r" b="b"/>
            <a:pathLst>
              <a:path w="12193" h="7359" extrusionOk="0">
                <a:moveTo>
                  <a:pt x="11561" y="60"/>
                </a:moveTo>
                <a:cubicBezTo>
                  <a:pt x="9204" y="2357"/>
                  <a:pt x="6977" y="4524"/>
                  <a:pt x="4715" y="6727"/>
                </a:cubicBezTo>
                <a:cubicBezTo>
                  <a:pt x="4953" y="6941"/>
                  <a:pt x="5263" y="7215"/>
                  <a:pt x="5370" y="7310"/>
                </a:cubicBezTo>
                <a:cubicBezTo>
                  <a:pt x="7680" y="5060"/>
                  <a:pt x="9894" y="2893"/>
                  <a:pt x="12192" y="655"/>
                </a:cubicBezTo>
                <a:cubicBezTo>
                  <a:pt x="11954" y="441"/>
                  <a:pt x="11668" y="167"/>
                  <a:pt x="11561" y="60"/>
                </a:cubicBezTo>
                <a:close/>
                <a:moveTo>
                  <a:pt x="6834" y="0"/>
                </a:moveTo>
                <a:cubicBezTo>
                  <a:pt x="4489" y="2298"/>
                  <a:pt x="2262" y="4477"/>
                  <a:pt x="0" y="6691"/>
                </a:cubicBezTo>
                <a:cubicBezTo>
                  <a:pt x="238" y="6918"/>
                  <a:pt x="560" y="7203"/>
                  <a:pt x="726" y="7358"/>
                </a:cubicBezTo>
                <a:cubicBezTo>
                  <a:pt x="3024" y="5132"/>
                  <a:pt x="5239" y="2977"/>
                  <a:pt x="7561" y="738"/>
                </a:cubicBezTo>
                <a:cubicBezTo>
                  <a:pt x="7275" y="452"/>
                  <a:pt x="6977" y="155"/>
                  <a:pt x="68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54"/>
          <p:cNvSpPr/>
          <p:nvPr/>
        </p:nvSpPr>
        <p:spPr>
          <a:xfrm>
            <a:off x="1804657" y="2765345"/>
            <a:ext cx="754162" cy="103604"/>
          </a:xfrm>
          <a:custGeom>
            <a:avLst/>
            <a:gdLst/>
            <a:ahLst/>
            <a:cxnLst/>
            <a:rect l="l" t="t" r="r" b="b"/>
            <a:pathLst>
              <a:path w="41863" h="5751" extrusionOk="0">
                <a:moveTo>
                  <a:pt x="25111" y="1"/>
                </a:moveTo>
                <a:cubicBezTo>
                  <a:pt x="24158" y="1"/>
                  <a:pt x="23204" y="495"/>
                  <a:pt x="22467" y="1483"/>
                </a:cubicBezTo>
                <a:cubicBezTo>
                  <a:pt x="22253" y="1769"/>
                  <a:pt x="22062" y="2078"/>
                  <a:pt x="21848" y="2388"/>
                </a:cubicBezTo>
                <a:cubicBezTo>
                  <a:pt x="21729" y="2566"/>
                  <a:pt x="21598" y="2757"/>
                  <a:pt x="21455" y="2935"/>
                </a:cubicBezTo>
                <a:cubicBezTo>
                  <a:pt x="21265" y="3174"/>
                  <a:pt x="21095" y="3293"/>
                  <a:pt x="20925" y="3293"/>
                </a:cubicBezTo>
                <a:cubicBezTo>
                  <a:pt x="20756" y="3293"/>
                  <a:pt x="20586" y="3174"/>
                  <a:pt x="20396" y="2935"/>
                </a:cubicBezTo>
                <a:cubicBezTo>
                  <a:pt x="20134" y="2590"/>
                  <a:pt x="19907" y="2233"/>
                  <a:pt x="19669" y="1876"/>
                </a:cubicBezTo>
                <a:cubicBezTo>
                  <a:pt x="19312" y="1340"/>
                  <a:pt x="18907" y="840"/>
                  <a:pt x="18360" y="483"/>
                </a:cubicBezTo>
                <a:cubicBezTo>
                  <a:pt x="17863" y="163"/>
                  <a:pt x="17306" y="6"/>
                  <a:pt x="16750" y="6"/>
                </a:cubicBezTo>
                <a:cubicBezTo>
                  <a:pt x="15959" y="6"/>
                  <a:pt x="15170" y="325"/>
                  <a:pt x="14561" y="947"/>
                </a:cubicBezTo>
                <a:cubicBezTo>
                  <a:pt x="14240" y="1281"/>
                  <a:pt x="13978" y="1673"/>
                  <a:pt x="13704" y="2054"/>
                </a:cubicBezTo>
                <a:cubicBezTo>
                  <a:pt x="13478" y="2340"/>
                  <a:pt x="13299" y="2662"/>
                  <a:pt x="13073" y="2947"/>
                </a:cubicBezTo>
                <a:cubicBezTo>
                  <a:pt x="12887" y="3175"/>
                  <a:pt x="12720" y="3288"/>
                  <a:pt x="12553" y="3288"/>
                </a:cubicBezTo>
                <a:cubicBezTo>
                  <a:pt x="12389" y="3288"/>
                  <a:pt x="12227" y="3178"/>
                  <a:pt x="12049" y="2959"/>
                </a:cubicBezTo>
                <a:cubicBezTo>
                  <a:pt x="11823" y="2674"/>
                  <a:pt x="11644" y="2364"/>
                  <a:pt x="11430" y="2078"/>
                </a:cubicBezTo>
                <a:cubicBezTo>
                  <a:pt x="11180" y="1733"/>
                  <a:pt x="10942" y="1376"/>
                  <a:pt x="10656" y="1054"/>
                </a:cubicBezTo>
                <a:cubicBezTo>
                  <a:pt x="10018" y="356"/>
                  <a:pt x="9194" y="5"/>
                  <a:pt x="8369" y="5"/>
                </a:cubicBezTo>
                <a:cubicBezTo>
                  <a:pt x="7548" y="5"/>
                  <a:pt x="6726" y="353"/>
                  <a:pt x="6084" y="1054"/>
                </a:cubicBezTo>
                <a:cubicBezTo>
                  <a:pt x="5775" y="1400"/>
                  <a:pt x="5525" y="1804"/>
                  <a:pt x="5239" y="2173"/>
                </a:cubicBezTo>
                <a:cubicBezTo>
                  <a:pt x="5048" y="2435"/>
                  <a:pt x="4882" y="2721"/>
                  <a:pt x="4679" y="2971"/>
                </a:cubicBezTo>
                <a:cubicBezTo>
                  <a:pt x="4505" y="3187"/>
                  <a:pt x="4344" y="3294"/>
                  <a:pt x="4183" y="3294"/>
                </a:cubicBezTo>
                <a:cubicBezTo>
                  <a:pt x="4025" y="3294"/>
                  <a:pt x="3868" y="3190"/>
                  <a:pt x="3703" y="2983"/>
                </a:cubicBezTo>
                <a:cubicBezTo>
                  <a:pt x="3453" y="2674"/>
                  <a:pt x="3262" y="2316"/>
                  <a:pt x="3012" y="2007"/>
                </a:cubicBezTo>
                <a:cubicBezTo>
                  <a:pt x="2643" y="1554"/>
                  <a:pt x="2286" y="1078"/>
                  <a:pt x="1857" y="673"/>
                </a:cubicBezTo>
                <a:cubicBezTo>
                  <a:pt x="1369" y="209"/>
                  <a:pt x="726" y="54"/>
                  <a:pt x="12" y="7"/>
                </a:cubicBezTo>
                <a:lnTo>
                  <a:pt x="12" y="864"/>
                </a:lnTo>
                <a:cubicBezTo>
                  <a:pt x="12" y="1316"/>
                  <a:pt x="0" y="1769"/>
                  <a:pt x="12" y="2233"/>
                </a:cubicBezTo>
                <a:cubicBezTo>
                  <a:pt x="12" y="2316"/>
                  <a:pt x="36" y="2412"/>
                  <a:pt x="83" y="2471"/>
                </a:cubicBezTo>
                <a:cubicBezTo>
                  <a:pt x="333" y="2745"/>
                  <a:pt x="631" y="2983"/>
                  <a:pt x="857" y="3269"/>
                </a:cubicBezTo>
                <a:cubicBezTo>
                  <a:pt x="1143" y="3638"/>
                  <a:pt x="1369" y="4055"/>
                  <a:pt x="1667" y="4412"/>
                </a:cubicBezTo>
                <a:cubicBezTo>
                  <a:pt x="2394" y="5303"/>
                  <a:pt x="3298" y="5747"/>
                  <a:pt x="4199" y="5747"/>
                </a:cubicBezTo>
                <a:cubicBezTo>
                  <a:pt x="5126" y="5747"/>
                  <a:pt x="6050" y="5277"/>
                  <a:pt x="6775" y="4340"/>
                </a:cubicBezTo>
                <a:cubicBezTo>
                  <a:pt x="7096" y="3924"/>
                  <a:pt x="7358" y="3483"/>
                  <a:pt x="7656" y="3055"/>
                </a:cubicBezTo>
                <a:cubicBezTo>
                  <a:pt x="7928" y="2659"/>
                  <a:pt x="8147" y="2462"/>
                  <a:pt x="8367" y="2462"/>
                </a:cubicBezTo>
                <a:cubicBezTo>
                  <a:pt x="8590" y="2462"/>
                  <a:pt x="8815" y="2665"/>
                  <a:pt x="9096" y="3066"/>
                </a:cubicBezTo>
                <a:cubicBezTo>
                  <a:pt x="9406" y="3507"/>
                  <a:pt x="9692" y="3995"/>
                  <a:pt x="10037" y="4412"/>
                </a:cubicBezTo>
                <a:cubicBezTo>
                  <a:pt x="10764" y="5303"/>
                  <a:pt x="11668" y="5747"/>
                  <a:pt x="12569" y="5747"/>
                </a:cubicBezTo>
                <a:cubicBezTo>
                  <a:pt x="13496" y="5747"/>
                  <a:pt x="14420" y="5277"/>
                  <a:pt x="15145" y="4340"/>
                </a:cubicBezTo>
                <a:cubicBezTo>
                  <a:pt x="15478" y="3900"/>
                  <a:pt x="15764" y="3424"/>
                  <a:pt x="16085" y="2983"/>
                </a:cubicBezTo>
                <a:cubicBezTo>
                  <a:pt x="16330" y="2632"/>
                  <a:pt x="16538" y="2456"/>
                  <a:pt x="16746" y="2456"/>
                </a:cubicBezTo>
                <a:cubicBezTo>
                  <a:pt x="16955" y="2456"/>
                  <a:pt x="17163" y="2632"/>
                  <a:pt x="17407" y="2983"/>
                </a:cubicBezTo>
                <a:cubicBezTo>
                  <a:pt x="17740" y="3447"/>
                  <a:pt x="18026" y="3948"/>
                  <a:pt x="18383" y="4388"/>
                </a:cubicBezTo>
                <a:cubicBezTo>
                  <a:pt x="19117" y="5298"/>
                  <a:pt x="20030" y="5750"/>
                  <a:pt x="20939" y="5750"/>
                </a:cubicBezTo>
                <a:cubicBezTo>
                  <a:pt x="21875" y="5750"/>
                  <a:pt x="22808" y="5271"/>
                  <a:pt x="23539" y="4317"/>
                </a:cubicBezTo>
                <a:cubicBezTo>
                  <a:pt x="23860" y="3888"/>
                  <a:pt x="24134" y="3424"/>
                  <a:pt x="24456" y="2983"/>
                </a:cubicBezTo>
                <a:cubicBezTo>
                  <a:pt x="24699" y="2633"/>
                  <a:pt x="24903" y="2461"/>
                  <a:pt x="25109" y="2461"/>
                </a:cubicBezTo>
                <a:cubicBezTo>
                  <a:pt x="25317" y="2461"/>
                  <a:pt x="25526" y="2636"/>
                  <a:pt x="25777" y="2983"/>
                </a:cubicBezTo>
                <a:cubicBezTo>
                  <a:pt x="26111" y="3459"/>
                  <a:pt x="26408" y="3959"/>
                  <a:pt x="26777" y="4412"/>
                </a:cubicBezTo>
                <a:cubicBezTo>
                  <a:pt x="27501" y="5305"/>
                  <a:pt x="28405" y="5749"/>
                  <a:pt x="29308" y="5749"/>
                </a:cubicBezTo>
                <a:cubicBezTo>
                  <a:pt x="30245" y="5749"/>
                  <a:pt x="31181" y="5269"/>
                  <a:pt x="31909" y="4317"/>
                </a:cubicBezTo>
                <a:cubicBezTo>
                  <a:pt x="32230" y="3888"/>
                  <a:pt x="32504" y="3424"/>
                  <a:pt x="32826" y="2983"/>
                </a:cubicBezTo>
                <a:cubicBezTo>
                  <a:pt x="33070" y="2638"/>
                  <a:pt x="33275" y="2465"/>
                  <a:pt x="33482" y="2465"/>
                </a:cubicBezTo>
                <a:cubicBezTo>
                  <a:pt x="33689" y="2465"/>
                  <a:pt x="33897" y="2638"/>
                  <a:pt x="34147" y="2983"/>
                </a:cubicBezTo>
                <a:cubicBezTo>
                  <a:pt x="34481" y="3459"/>
                  <a:pt x="34778" y="3959"/>
                  <a:pt x="35147" y="4412"/>
                </a:cubicBezTo>
                <a:cubicBezTo>
                  <a:pt x="35876" y="5304"/>
                  <a:pt x="36784" y="5747"/>
                  <a:pt x="37688" y="5747"/>
                </a:cubicBezTo>
                <a:cubicBezTo>
                  <a:pt x="38630" y="5747"/>
                  <a:pt x="39568" y="5265"/>
                  <a:pt x="40291" y="4305"/>
                </a:cubicBezTo>
                <a:cubicBezTo>
                  <a:pt x="40612" y="3876"/>
                  <a:pt x="40874" y="3412"/>
                  <a:pt x="41196" y="2995"/>
                </a:cubicBezTo>
                <a:cubicBezTo>
                  <a:pt x="41374" y="2781"/>
                  <a:pt x="41636" y="2626"/>
                  <a:pt x="41862" y="2447"/>
                </a:cubicBezTo>
                <a:lnTo>
                  <a:pt x="41862" y="7"/>
                </a:lnTo>
                <a:cubicBezTo>
                  <a:pt x="40731" y="42"/>
                  <a:pt x="39886" y="578"/>
                  <a:pt x="39231" y="1459"/>
                </a:cubicBezTo>
                <a:cubicBezTo>
                  <a:pt x="39017" y="1757"/>
                  <a:pt x="38814" y="2066"/>
                  <a:pt x="38612" y="2364"/>
                </a:cubicBezTo>
                <a:cubicBezTo>
                  <a:pt x="38517" y="2495"/>
                  <a:pt x="38433" y="2638"/>
                  <a:pt x="38338" y="2769"/>
                </a:cubicBezTo>
                <a:cubicBezTo>
                  <a:pt x="38083" y="3113"/>
                  <a:pt x="37876" y="3285"/>
                  <a:pt x="37670" y="3285"/>
                </a:cubicBezTo>
                <a:cubicBezTo>
                  <a:pt x="37462" y="3285"/>
                  <a:pt x="37256" y="3110"/>
                  <a:pt x="37005" y="2757"/>
                </a:cubicBezTo>
                <a:cubicBezTo>
                  <a:pt x="36683" y="2304"/>
                  <a:pt x="36398" y="1840"/>
                  <a:pt x="36064" y="1400"/>
                </a:cubicBezTo>
                <a:cubicBezTo>
                  <a:pt x="35425" y="543"/>
                  <a:pt x="34588" y="16"/>
                  <a:pt x="33513" y="16"/>
                </a:cubicBezTo>
                <a:cubicBezTo>
                  <a:pt x="33467" y="16"/>
                  <a:pt x="33420" y="17"/>
                  <a:pt x="33373" y="18"/>
                </a:cubicBezTo>
                <a:cubicBezTo>
                  <a:pt x="32278" y="54"/>
                  <a:pt x="31468" y="626"/>
                  <a:pt x="30837" y="1483"/>
                </a:cubicBezTo>
                <a:cubicBezTo>
                  <a:pt x="30528" y="1912"/>
                  <a:pt x="30254" y="2364"/>
                  <a:pt x="29944" y="2793"/>
                </a:cubicBezTo>
                <a:cubicBezTo>
                  <a:pt x="29707" y="3125"/>
                  <a:pt x="29506" y="3291"/>
                  <a:pt x="29303" y="3291"/>
                </a:cubicBezTo>
                <a:cubicBezTo>
                  <a:pt x="29098" y="3291"/>
                  <a:pt x="28892" y="3122"/>
                  <a:pt x="28647" y="2781"/>
                </a:cubicBezTo>
                <a:cubicBezTo>
                  <a:pt x="28337" y="2352"/>
                  <a:pt x="28063" y="1876"/>
                  <a:pt x="27730" y="1447"/>
                </a:cubicBezTo>
                <a:cubicBezTo>
                  <a:pt x="26996" y="483"/>
                  <a:pt x="26054" y="1"/>
                  <a:pt x="251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54"/>
          <p:cNvSpPr/>
          <p:nvPr/>
        </p:nvSpPr>
        <p:spPr>
          <a:xfrm>
            <a:off x="5321239" y="3659598"/>
            <a:ext cx="1302073" cy="579114"/>
          </a:xfrm>
          <a:custGeom>
            <a:avLst/>
            <a:gdLst/>
            <a:ahLst/>
            <a:cxnLst/>
            <a:rect l="l" t="t" r="r" b="b"/>
            <a:pathLst>
              <a:path w="58964" h="26225" extrusionOk="0">
                <a:moveTo>
                  <a:pt x="9578" y="1"/>
                </a:moveTo>
                <a:lnTo>
                  <a:pt x="8746" y="12353"/>
                </a:lnTo>
                <a:cubicBezTo>
                  <a:pt x="8746" y="12353"/>
                  <a:pt x="9156" y="14572"/>
                  <a:pt x="5971" y="17624"/>
                </a:cubicBezTo>
                <a:cubicBezTo>
                  <a:pt x="2919" y="20676"/>
                  <a:pt x="422" y="23584"/>
                  <a:pt x="422" y="23584"/>
                </a:cubicBezTo>
                <a:cubicBezTo>
                  <a:pt x="422" y="23584"/>
                  <a:pt x="1" y="24283"/>
                  <a:pt x="1" y="25248"/>
                </a:cubicBezTo>
                <a:cubicBezTo>
                  <a:pt x="1" y="26225"/>
                  <a:pt x="555" y="26225"/>
                  <a:pt x="2775" y="26225"/>
                </a:cubicBezTo>
                <a:lnTo>
                  <a:pt x="56323" y="26225"/>
                </a:lnTo>
                <a:cubicBezTo>
                  <a:pt x="58409" y="26225"/>
                  <a:pt x="58964" y="26225"/>
                  <a:pt x="58964" y="25248"/>
                </a:cubicBezTo>
                <a:cubicBezTo>
                  <a:pt x="58964" y="24283"/>
                  <a:pt x="58687" y="23584"/>
                  <a:pt x="58687" y="23584"/>
                </a:cubicBezTo>
                <a:cubicBezTo>
                  <a:pt x="58687" y="23584"/>
                  <a:pt x="56045" y="20676"/>
                  <a:pt x="52993" y="17624"/>
                </a:cubicBezTo>
                <a:cubicBezTo>
                  <a:pt x="49808" y="14572"/>
                  <a:pt x="50219" y="12353"/>
                  <a:pt x="50219" y="12353"/>
                </a:cubicBezTo>
                <a:lnTo>
                  <a:pt x="49386" y="1"/>
                </a:lnTo>
                <a:close/>
              </a:path>
            </a:pathLst>
          </a:custGeom>
          <a:solidFill>
            <a:srgbClr val="F1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54"/>
          <p:cNvSpPr/>
          <p:nvPr/>
        </p:nvSpPr>
        <p:spPr>
          <a:xfrm>
            <a:off x="5321239" y="3659598"/>
            <a:ext cx="1302073" cy="579114"/>
          </a:xfrm>
          <a:custGeom>
            <a:avLst/>
            <a:gdLst/>
            <a:ahLst/>
            <a:cxnLst/>
            <a:rect l="l" t="t" r="r" b="b"/>
            <a:pathLst>
              <a:path w="58964" h="26225" extrusionOk="0">
                <a:moveTo>
                  <a:pt x="9578" y="1"/>
                </a:moveTo>
                <a:lnTo>
                  <a:pt x="8746" y="12353"/>
                </a:lnTo>
                <a:cubicBezTo>
                  <a:pt x="8746" y="12353"/>
                  <a:pt x="9156" y="14572"/>
                  <a:pt x="5971" y="17624"/>
                </a:cubicBezTo>
                <a:cubicBezTo>
                  <a:pt x="2919" y="20676"/>
                  <a:pt x="422" y="23584"/>
                  <a:pt x="422" y="23584"/>
                </a:cubicBezTo>
                <a:cubicBezTo>
                  <a:pt x="422" y="23584"/>
                  <a:pt x="1" y="24283"/>
                  <a:pt x="1" y="25248"/>
                </a:cubicBezTo>
                <a:cubicBezTo>
                  <a:pt x="1" y="26225"/>
                  <a:pt x="555" y="26225"/>
                  <a:pt x="2775" y="26225"/>
                </a:cubicBezTo>
                <a:lnTo>
                  <a:pt x="56323" y="26225"/>
                </a:lnTo>
                <a:cubicBezTo>
                  <a:pt x="58409" y="26225"/>
                  <a:pt x="58964" y="26225"/>
                  <a:pt x="58964" y="25248"/>
                </a:cubicBezTo>
                <a:cubicBezTo>
                  <a:pt x="58964" y="24283"/>
                  <a:pt x="58687" y="23584"/>
                  <a:pt x="58687" y="23584"/>
                </a:cubicBezTo>
                <a:cubicBezTo>
                  <a:pt x="58687" y="23584"/>
                  <a:pt x="56045" y="20676"/>
                  <a:pt x="52993" y="17624"/>
                </a:cubicBezTo>
                <a:cubicBezTo>
                  <a:pt x="49808" y="14572"/>
                  <a:pt x="50219" y="12353"/>
                  <a:pt x="50219" y="12353"/>
                </a:cubicBezTo>
                <a:lnTo>
                  <a:pt x="49386"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54"/>
          <p:cNvSpPr/>
          <p:nvPr/>
        </p:nvSpPr>
        <p:spPr>
          <a:xfrm>
            <a:off x="4132603" y="1107440"/>
            <a:ext cx="3679276" cy="2598169"/>
          </a:xfrm>
          <a:custGeom>
            <a:avLst/>
            <a:gdLst/>
            <a:ahLst/>
            <a:cxnLst/>
            <a:rect l="l" t="t" r="r" b="b"/>
            <a:pathLst>
              <a:path w="166615" h="119170" extrusionOk="0">
                <a:moveTo>
                  <a:pt x="7214" y="0"/>
                </a:moveTo>
                <a:cubicBezTo>
                  <a:pt x="3330" y="0"/>
                  <a:pt x="1" y="2774"/>
                  <a:pt x="1" y="6248"/>
                </a:cubicBezTo>
                <a:lnTo>
                  <a:pt x="1" y="112788"/>
                </a:lnTo>
                <a:cubicBezTo>
                  <a:pt x="1" y="116250"/>
                  <a:pt x="3330" y="119169"/>
                  <a:pt x="7214" y="119169"/>
                </a:cubicBezTo>
                <a:lnTo>
                  <a:pt x="159400" y="119169"/>
                </a:lnTo>
                <a:cubicBezTo>
                  <a:pt x="163285" y="119169"/>
                  <a:pt x="166614" y="116250"/>
                  <a:pt x="166614" y="112788"/>
                </a:cubicBezTo>
                <a:lnTo>
                  <a:pt x="166614" y="6248"/>
                </a:lnTo>
                <a:cubicBezTo>
                  <a:pt x="166614" y="2774"/>
                  <a:pt x="163285" y="0"/>
                  <a:pt x="15940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54"/>
          <p:cNvSpPr/>
          <p:nvPr/>
        </p:nvSpPr>
        <p:spPr>
          <a:xfrm>
            <a:off x="4258324" y="1193619"/>
            <a:ext cx="3427822" cy="2119876"/>
          </a:xfrm>
          <a:custGeom>
            <a:avLst/>
            <a:gdLst/>
            <a:ahLst/>
            <a:cxnLst/>
            <a:rect l="l" t="t" r="r" b="b"/>
            <a:pathLst>
              <a:path w="155228" h="95998" extrusionOk="0">
                <a:moveTo>
                  <a:pt x="1" y="1"/>
                </a:moveTo>
                <a:lnTo>
                  <a:pt x="1" y="95997"/>
                </a:lnTo>
                <a:lnTo>
                  <a:pt x="155228" y="95997"/>
                </a:lnTo>
                <a:lnTo>
                  <a:pt x="155228"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847;p70"/>
          <p:cNvSpPr txBox="1">
            <a:spLocks noGrp="1"/>
          </p:cNvSpPr>
          <p:nvPr>
            <p:ph type="title"/>
          </p:nvPr>
        </p:nvSpPr>
        <p:spPr>
          <a:xfrm>
            <a:off x="230873" y="1342336"/>
            <a:ext cx="4027451" cy="1164000"/>
          </a:xfrm>
          <a:prstGeom prst="rect">
            <a:avLst/>
          </a:prstGeom>
        </p:spPr>
        <p:txBody>
          <a:bodyPr spcFirstLastPara="1" wrap="square" lIns="91425" tIns="91425" rIns="91425" bIns="91425" anchor="t" anchorCtr="0">
            <a:noAutofit/>
          </a:bodyPr>
          <a:lstStyle/>
          <a:p>
            <a:pPr algn="ctr"/>
            <a:r>
              <a:rPr lang="en" sz="7200" dirty="0"/>
              <a:t>THANKS!</a:t>
            </a:r>
            <a:endParaRPr sz="7200" dirty="0"/>
          </a:p>
        </p:txBody>
      </p:sp>
      <p:pic>
        <p:nvPicPr>
          <p:cNvPr id="2" name="Picture 1"/>
          <p:cNvPicPr>
            <a:picLocks noChangeAspect="1"/>
          </p:cNvPicPr>
          <p:nvPr/>
        </p:nvPicPr>
        <p:blipFill>
          <a:blip r:embed="rId3"/>
          <a:stretch>
            <a:fillRect/>
          </a:stretch>
        </p:blipFill>
        <p:spPr>
          <a:xfrm>
            <a:off x="4258324" y="1192549"/>
            <a:ext cx="3427822" cy="2119876"/>
          </a:xfrm>
          <a:prstGeom prst="rect">
            <a:avLst/>
          </a:prstGeom>
        </p:spPr>
      </p:pic>
      <p:sp>
        <p:nvSpPr>
          <p:cNvPr id="10" name="TextBox 9"/>
          <p:cNvSpPr txBox="1"/>
          <p:nvPr/>
        </p:nvSpPr>
        <p:spPr>
          <a:xfrm>
            <a:off x="4407401" y="4835723"/>
            <a:ext cx="376740" cy="307777"/>
          </a:xfrm>
          <a:prstGeom prst="rect">
            <a:avLst/>
          </a:prstGeom>
          <a:noFill/>
        </p:spPr>
        <p:txBody>
          <a:bodyPr wrap="square" rtlCol="0">
            <a:spAutoFit/>
          </a:bodyPr>
          <a:lstStyle/>
          <a:p>
            <a:r>
              <a:rPr lang="en-US" b="1" dirty="0">
                <a:solidFill>
                  <a:schemeClr val="dk1"/>
                </a:solidFill>
                <a:latin typeface="ZCOOL XiaoWei"/>
                <a:ea typeface="ZCOOL XiaoWei"/>
                <a:cs typeface="ZCOOL XiaoWei"/>
                <a:sym typeface="ZCOOL XiaoWei"/>
              </a:rPr>
              <a:t>15</a:t>
            </a:r>
          </a:p>
        </p:txBody>
      </p:sp>
    </p:spTree>
  </p:cSld>
  <p:clrMapOvr>
    <a:masterClrMapping/>
  </p:clrMapOvr>
</p:sld>
</file>

<file path=ppt/theme/theme1.xml><?xml version="1.0" encoding="utf-8"?>
<a:theme xmlns:a="http://schemas.openxmlformats.org/drawingml/2006/main" name="Costs and Budgets for Business Growth by Slidesgo">
  <a:themeElements>
    <a:clrScheme name="Simple Light">
      <a:dk1>
        <a:srgbClr val="000000"/>
      </a:dk1>
      <a:lt1>
        <a:srgbClr val="FFFFFF"/>
      </a:lt1>
      <a:dk2>
        <a:srgbClr val="A79C45"/>
      </a:dk2>
      <a:lt2>
        <a:srgbClr val="E9F2F8"/>
      </a:lt2>
      <a:accent1>
        <a:srgbClr val="FFFFFF"/>
      </a:accent1>
      <a:accent2>
        <a:srgbClr val="FFFFFF"/>
      </a:accent2>
      <a:accent3>
        <a:srgbClr val="FFFFFF"/>
      </a:accent3>
      <a:accent4>
        <a:srgbClr val="FFFFFF"/>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1274</Words>
  <Application>Microsoft Office PowerPoint</Application>
  <PresentationFormat>عرض على الشاشة (16:9)</PresentationFormat>
  <Paragraphs>115</Paragraphs>
  <Slides>18</Slides>
  <Notes>18</Notes>
  <HiddenSlides>0</HiddenSlides>
  <MMClips>0</MMClips>
  <ScaleCrop>false</ScaleCrop>
  <HeadingPairs>
    <vt:vector size="6" baseType="variant">
      <vt:variant>
        <vt:lpstr>الخطوط المستخدمة</vt:lpstr>
      </vt:variant>
      <vt:variant>
        <vt:i4>9</vt:i4>
      </vt:variant>
      <vt:variant>
        <vt:lpstr>نسق</vt:lpstr>
      </vt:variant>
      <vt:variant>
        <vt:i4>1</vt:i4>
      </vt:variant>
      <vt:variant>
        <vt:lpstr>عناوين الشرائح</vt:lpstr>
      </vt:variant>
      <vt:variant>
        <vt:i4>18</vt:i4>
      </vt:variant>
    </vt:vector>
  </HeadingPairs>
  <TitlesOfParts>
    <vt:vector size="28" baseType="lpstr">
      <vt:lpstr>ZCOOL XiaoWei</vt:lpstr>
      <vt:lpstr>Roboto</vt:lpstr>
      <vt:lpstr>Arial</vt:lpstr>
      <vt:lpstr>Open Sans</vt:lpstr>
      <vt:lpstr>Inter</vt:lpstr>
      <vt:lpstr>Raleway</vt:lpstr>
      <vt:lpstr>Fira Sans Extra Condensed SemiBold</vt:lpstr>
      <vt:lpstr>Nunito Light</vt:lpstr>
      <vt:lpstr>Times New Roman</vt:lpstr>
      <vt:lpstr>Costs and Budgets for Business Growth by Slidesgo</vt:lpstr>
      <vt:lpstr>Enhancing Project Budget Prediction Using AI: A Case Study Analysis</vt:lpstr>
      <vt:lpstr>Introduction</vt:lpstr>
      <vt:lpstr>Literature Review and Background Research</vt:lpstr>
      <vt:lpstr>عرض تقديمي في PowerPoint</vt:lpstr>
      <vt:lpstr>In comparing the existing solutions like Microsoft Project, QuickBooks, and PlanGrid with the proposed AI-driven budget forecasting application, several key differences emerge:</vt:lpstr>
      <vt:lpstr>Drawbacks and Limitations of Existing Solutions</vt:lpstr>
      <vt:lpstr>عرض تقديمي في PowerPoint</vt:lpstr>
      <vt:lpstr>Innovative and Creative Solutions</vt:lpstr>
      <vt:lpstr>عرض تقديمي في PowerPoint</vt:lpstr>
      <vt:lpstr>Design a prototype or user interface for the proposed solution.</vt:lpstr>
      <vt:lpstr>user interface </vt:lpstr>
      <vt:lpstr>user interface</vt:lpstr>
      <vt:lpstr>user interface</vt:lpstr>
      <vt:lpstr>User Interface Design:</vt:lpstr>
      <vt:lpstr>Predictive Analytics:</vt:lpstr>
      <vt:lpstr>CONCLUSION</vt:lpstr>
      <vt:lpstr>عرض تقديمي في PowerPoint</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Enhancing Project Budget Prediction Using AI: A Case Study Analysis</dc:title>
  <dc:creator>that's me!</dc:creator>
  <cp:lastModifiedBy>Programmer Alswidi</cp:lastModifiedBy>
  <cp:revision>47</cp:revision>
  <dcterms:modified xsi:type="dcterms:W3CDTF">2024-04-27T20:52:14Z</dcterms:modified>
</cp:coreProperties>
</file>