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7" r:id="rId3"/>
    <p:sldId id="257" r:id="rId4"/>
    <p:sldId id="258" r:id="rId5"/>
    <p:sldId id="269" r:id="rId6"/>
    <p:sldId id="259" r:id="rId7"/>
    <p:sldId id="260" r:id="rId8"/>
    <p:sldId id="262" r:id="rId9"/>
    <p:sldId id="263" r:id="rId10"/>
    <p:sldId id="264" r:id="rId11"/>
    <p:sldId id="265" r:id="rId12"/>
    <p:sldId id="266" r:id="rId13"/>
    <p:sldId id="268" r:id="rId14"/>
    <p:sldId id="270" r:id="rId15"/>
    <p:sldId id="271" r:id="rId16"/>
    <p:sldId id="272" r:id="rId17"/>
    <p:sldId id="273" r:id="rId18"/>
    <p:sldId id="274" r:id="rId19"/>
    <p:sldId id="275" r:id="rId20"/>
    <p:sldId id="277" r:id="rId21"/>
    <p:sldId id="278" r:id="rId22"/>
    <p:sldId id="279" r:id="rId23"/>
    <p:sldId id="280" r:id="rId24"/>
    <p:sldId id="309" r:id="rId25"/>
    <p:sldId id="31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6" r:id="rId48"/>
    <p:sldId id="307" r:id="rId49"/>
    <p:sldId id="308" r:id="rId50"/>
    <p:sldId id="303" r:id="rId51"/>
    <p:sldId id="302" r:id="rId52"/>
    <p:sldId id="304" r:id="rId53"/>
    <p:sldId id="305" r:id="rId5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8" d="100"/>
          <a:sy n="68" d="100"/>
        </p:scale>
        <p:origin x="816" y="-5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3BCE1-6B0D-300F-E7E6-E11DF8DE74C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466B807-6E8B-A497-A7ED-BBACFA7611C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034306-E50B-CCBA-C508-98ACBAC74867}"/>
              </a:ext>
            </a:extLst>
          </p:cNvPr>
          <p:cNvSpPr>
            <a:spLocks noGrp="1"/>
          </p:cNvSpPr>
          <p:nvPr>
            <p:ph type="dt" sz="half" idx="10"/>
          </p:nvPr>
        </p:nvSpPr>
        <p:spPr/>
        <p:txBody>
          <a:bodyPr/>
          <a:lstStyle/>
          <a:p>
            <a:fld id="{4B173F6E-CDA6-4835-AF3E-638BD3F7DE15}" type="datetimeFigureOut">
              <a:rPr lang="en-US" smtClean="0"/>
              <a:t>6/3/2024</a:t>
            </a:fld>
            <a:endParaRPr lang="en-US"/>
          </a:p>
        </p:txBody>
      </p:sp>
      <p:sp>
        <p:nvSpPr>
          <p:cNvPr id="5" name="Footer Placeholder 4">
            <a:extLst>
              <a:ext uri="{FF2B5EF4-FFF2-40B4-BE49-F238E27FC236}">
                <a16:creationId xmlns:a16="http://schemas.microsoft.com/office/drawing/2014/main" id="{E5B48894-2898-7652-215D-1C383EF8F6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1FC2C3-BF3A-1132-97D7-E5C1977CDE22}"/>
              </a:ext>
            </a:extLst>
          </p:cNvPr>
          <p:cNvSpPr>
            <a:spLocks noGrp="1"/>
          </p:cNvSpPr>
          <p:nvPr>
            <p:ph type="sldNum" sz="quarter" idx="12"/>
          </p:nvPr>
        </p:nvSpPr>
        <p:spPr/>
        <p:txBody>
          <a:bodyPr/>
          <a:lstStyle/>
          <a:p>
            <a:fld id="{583AADEF-EB25-4401-AC23-1BF45706E677}" type="slidenum">
              <a:rPr lang="en-US" smtClean="0"/>
              <a:t>‹#›</a:t>
            </a:fld>
            <a:endParaRPr lang="en-US"/>
          </a:p>
        </p:txBody>
      </p:sp>
    </p:spTree>
    <p:extLst>
      <p:ext uri="{BB962C8B-B14F-4D97-AF65-F5344CB8AC3E}">
        <p14:creationId xmlns:p14="http://schemas.microsoft.com/office/powerpoint/2010/main" val="7857316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C7C58-B46B-0779-91D1-82A7AB336F9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C57B1B4-5B7A-35A0-B35B-951EC983DEB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151289-AE36-0E7B-6C98-6FFF81D8423C}"/>
              </a:ext>
            </a:extLst>
          </p:cNvPr>
          <p:cNvSpPr>
            <a:spLocks noGrp="1"/>
          </p:cNvSpPr>
          <p:nvPr>
            <p:ph type="dt" sz="half" idx="10"/>
          </p:nvPr>
        </p:nvSpPr>
        <p:spPr/>
        <p:txBody>
          <a:bodyPr/>
          <a:lstStyle/>
          <a:p>
            <a:fld id="{4B173F6E-CDA6-4835-AF3E-638BD3F7DE15}" type="datetimeFigureOut">
              <a:rPr lang="en-US" smtClean="0"/>
              <a:t>6/3/2024</a:t>
            </a:fld>
            <a:endParaRPr lang="en-US"/>
          </a:p>
        </p:txBody>
      </p:sp>
      <p:sp>
        <p:nvSpPr>
          <p:cNvPr id="5" name="Footer Placeholder 4">
            <a:extLst>
              <a:ext uri="{FF2B5EF4-FFF2-40B4-BE49-F238E27FC236}">
                <a16:creationId xmlns:a16="http://schemas.microsoft.com/office/drawing/2014/main" id="{AEDB9923-4CAF-51E8-5228-DE7481FAB9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127ED5-59D8-9680-3072-BD511D6647D1}"/>
              </a:ext>
            </a:extLst>
          </p:cNvPr>
          <p:cNvSpPr>
            <a:spLocks noGrp="1"/>
          </p:cNvSpPr>
          <p:nvPr>
            <p:ph type="sldNum" sz="quarter" idx="12"/>
          </p:nvPr>
        </p:nvSpPr>
        <p:spPr/>
        <p:txBody>
          <a:bodyPr/>
          <a:lstStyle/>
          <a:p>
            <a:fld id="{583AADEF-EB25-4401-AC23-1BF45706E677}" type="slidenum">
              <a:rPr lang="en-US" smtClean="0"/>
              <a:t>‹#›</a:t>
            </a:fld>
            <a:endParaRPr lang="en-US"/>
          </a:p>
        </p:txBody>
      </p:sp>
    </p:spTree>
    <p:extLst>
      <p:ext uri="{BB962C8B-B14F-4D97-AF65-F5344CB8AC3E}">
        <p14:creationId xmlns:p14="http://schemas.microsoft.com/office/powerpoint/2010/main" val="1730091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41D4C8-B41F-8BA2-9E0F-98D41D2EF9E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7A36206-B2C4-1A6B-369C-AC7C428911F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84D7FAD-BC27-19C6-13D2-98DAD6E557E9}"/>
              </a:ext>
            </a:extLst>
          </p:cNvPr>
          <p:cNvSpPr>
            <a:spLocks noGrp="1"/>
          </p:cNvSpPr>
          <p:nvPr>
            <p:ph type="dt" sz="half" idx="10"/>
          </p:nvPr>
        </p:nvSpPr>
        <p:spPr/>
        <p:txBody>
          <a:bodyPr/>
          <a:lstStyle/>
          <a:p>
            <a:fld id="{4B173F6E-CDA6-4835-AF3E-638BD3F7DE15}" type="datetimeFigureOut">
              <a:rPr lang="en-US" smtClean="0"/>
              <a:t>6/3/2024</a:t>
            </a:fld>
            <a:endParaRPr lang="en-US"/>
          </a:p>
        </p:txBody>
      </p:sp>
      <p:sp>
        <p:nvSpPr>
          <p:cNvPr id="5" name="Footer Placeholder 4">
            <a:extLst>
              <a:ext uri="{FF2B5EF4-FFF2-40B4-BE49-F238E27FC236}">
                <a16:creationId xmlns:a16="http://schemas.microsoft.com/office/drawing/2014/main" id="{169F59E7-1F8D-4B6C-39B9-4F15226019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5D2A0B-7580-B1A0-C7EC-67A241F34FC7}"/>
              </a:ext>
            </a:extLst>
          </p:cNvPr>
          <p:cNvSpPr>
            <a:spLocks noGrp="1"/>
          </p:cNvSpPr>
          <p:nvPr>
            <p:ph type="sldNum" sz="quarter" idx="12"/>
          </p:nvPr>
        </p:nvSpPr>
        <p:spPr/>
        <p:txBody>
          <a:bodyPr/>
          <a:lstStyle/>
          <a:p>
            <a:fld id="{583AADEF-EB25-4401-AC23-1BF45706E677}" type="slidenum">
              <a:rPr lang="en-US" smtClean="0"/>
              <a:t>‹#›</a:t>
            </a:fld>
            <a:endParaRPr lang="en-US"/>
          </a:p>
        </p:txBody>
      </p:sp>
    </p:spTree>
    <p:extLst>
      <p:ext uri="{BB962C8B-B14F-4D97-AF65-F5344CB8AC3E}">
        <p14:creationId xmlns:p14="http://schemas.microsoft.com/office/powerpoint/2010/main" val="7840486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25357-063E-37C5-21C1-90DA60934AF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A3F7CF3-49CC-7A7F-5C29-41953735F7C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FED9B7E-4C10-AF7A-FCAB-D1444969F53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11D95F7-A26A-D804-C129-D74C91151D8C}"/>
              </a:ext>
            </a:extLst>
          </p:cNvPr>
          <p:cNvSpPr>
            <a:spLocks noGrp="1"/>
          </p:cNvSpPr>
          <p:nvPr>
            <p:ph type="dt" sz="half" idx="10"/>
          </p:nvPr>
        </p:nvSpPr>
        <p:spPr/>
        <p:txBody>
          <a:bodyPr/>
          <a:lstStyle/>
          <a:p>
            <a:fld id="{4B173F6E-CDA6-4835-AF3E-638BD3F7DE15}" type="datetimeFigureOut">
              <a:rPr lang="en-US" smtClean="0"/>
              <a:t>6/3/2024</a:t>
            </a:fld>
            <a:endParaRPr lang="en-US"/>
          </a:p>
        </p:txBody>
      </p:sp>
      <p:sp>
        <p:nvSpPr>
          <p:cNvPr id="6" name="Footer Placeholder 5">
            <a:extLst>
              <a:ext uri="{FF2B5EF4-FFF2-40B4-BE49-F238E27FC236}">
                <a16:creationId xmlns:a16="http://schemas.microsoft.com/office/drawing/2014/main" id="{8F86F672-5372-1A4A-73F4-7A4FFC5C8D9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001FEE-A706-61B8-870C-954896CCAF90}"/>
              </a:ext>
            </a:extLst>
          </p:cNvPr>
          <p:cNvSpPr>
            <a:spLocks noGrp="1"/>
          </p:cNvSpPr>
          <p:nvPr>
            <p:ph type="sldNum" sz="quarter" idx="12"/>
          </p:nvPr>
        </p:nvSpPr>
        <p:spPr/>
        <p:txBody>
          <a:bodyPr/>
          <a:lstStyle/>
          <a:p>
            <a:fld id="{583AADEF-EB25-4401-AC23-1BF45706E677}" type="slidenum">
              <a:rPr lang="en-US" smtClean="0"/>
              <a:t>‹#›</a:t>
            </a:fld>
            <a:endParaRPr lang="en-US"/>
          </a:p>
        </p:txBody>
      </p:sp>
    </p:spTree>
    <p:extLst>
      <p:ext uri="{BB962C8B-B14F-4D97-AF65-F5344CB8AC3E}">
        <p14:creationId xmlns:p14="http://schemas.microsoft.com/office/powerpoint/2010/main" val="17075713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8DD13-754D-9FB9-14C8-BAF3E189178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B129BEF-BBC6-0795-2B4D-E6E7A41E57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CF50810-F1F8-591E-AFF4-09943EC8649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256A618-4E52-F479-579F-53656A7B29D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2E243A6-923A-6113-883E-126B0F193EC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4AD4431-3372-D963-30C6-D19B21E691B8}"/>
              </a:ext>
            </a:extLst>
          </p:cNvPr>
          <p:cNvSpPr>
            <a:spLocks noGrp="1"/>
          </p:cNvSpPr>
          <p:nvPr>
            <p:ph type="dt" sz="half" idx="10"/>
          </p:nvPr>
        </p:nvSpPr>
        <p:spPr/>
        <p:txBody>
          <a:bodyPr/>
          <a:lstStyle/>
          <a:p>
            <a:fld id="{4B173F6E-CDA6-4835-AF3E-638BD3F7DE15}" type="datetimeFigureOut">
              <a:rPr lang="en-US" smtClean="0"/>
              <a:t>6/3/2024</a:t>
            </a:fld>
            <a:endParaRPr lang="en-US"/>
          </a:p>
        </p:txBody>
      </p:sp>
      <p:sp>
        <p:nvSpPr>
          <p:cNvPr id="8" name="Footer Placeholder 7">
            <a:extLst>
              <a:ext uri="{FF2B5EF4-FFF2-40B4-BE49-F238E27FC236}">
                <a16:creationId xmlns:a16="http://schemas.microsoft.com/office/drawing/2014/main" id="{141E1B58-8006-C381-2C42-050BFA831E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68B9E87-169A-1ED4-A549-48FCE2C1AB38}"/>
              </a:ext>
            </a:extLst>
          </p:cNvPr>
          <p:cNvSpPr>
            <a:spLocks noGrp="1"/>
          </p:cNvSpPr>
          <p:nvPr>
            <p:ph type="sldNum" sz="quarter" idx="12"/>
          </p:nvPr>
        </p:nvSpPr>
        <p:spPr/>
        <p:txBody>
          <a:bodyPr/>
          <a:lstStyle/>
          <a:p>
            <a:fld id="{583AADEF-EB25-4401-AC23-1BF45706E677}" type="slidenum">
              <a:rPr lang="en-US" smtClean="0"/>
              <a:t>‹#›</a:t>
            </a:fld>
            <a:endParaRPr lang="en-US"/>
          </a:p>
        </p:txBody>
      </p:sp>
    </p:spTree>
    <p:extLst>
      <p:ext uri="{BB962C8B-B14F-4D97-AF65-F5344CB8AC3E}">
        <p14:creationId xmlns:p14="http://schemas.microsoft.com/office/powerpoint/2010/main" val="36653861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A1E4E-0C40-D665-8D60-AE1024AA584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264A411-36AC-01AE-F82F-23A4742C436D}"/>
              </a:ext>
            </a:extLst>
          </p:cNvPr>
          <p:cNvSpPr>
            <a:spLocks noGrp="1"/>
          </p:cNvSpPr>
          <p:nvPr>
            <p:ph type="dt" sz="half" idx="10"/>
          </p:nvPr>
        </p:nvSpPr>
        <p:spPr/>
        <p:txBody>
          <a:bodyPr/>
          <a:lstStyle/>
          <a:p>
            <a:fld id="{4B173F6E-CDA6-4835-AF3E-638BD3F7DE15}" type="datetimeFigureOut">
              <a:rPr lang="en-US" smtClean="0"/>
              <a:t>6/3/2024</a:t>
            </a:fld>
            <a:endParaRPr lang="en-US"/>
          </a:p>
        </p:txBody>
      </p:sp>
      <p:sp>
        <p:nvSpPr>
          <p:cNvPr id="4" name="Footer Placeholder 3">
            <a:extLst>
              <a:ext uri="{FF2B5EF4-FFF2-40B4-BE49-F238E27FC236}">
                <a16:creationId xmlns:a16="http://schemas.microsoft.com/office/drawing/2014/main" id="{3B3753D2-D0DE-F775-4702-13B94999198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DE310F7-2608-5E72-9916-CA26EDE4A5FC}"/>
              </a:ext>
            </a:extLst>
          </p:cNvPr>
          <p:cNvSpPr>
            <a:spLocks noGrp="1"/>
          </p:cNvSpPr>
          <p:nvPr>
            <p:ph type="sldNum" sz="quarter" idx="12"/>
          </p:nvPr>
        </p:nvSpPr>
        <p:spPr/>
        <p:txBody>
          <a:bodyPr/>
          <a:lstStyle/>
          <a:p>
            <a:fld id="{583AADEF-EB25-4401-AC23-1BF45706E677}" type="slidenum">
              <a:rPr lang="en-US" smtClean="0"/>
              <a:t>‹#›</a:t>
            </a:fld>
            <a:endParaRPr lang="en-US"/>
          </a:p>
        </p:txBody>
      </p:sp>
    </p:spTree>
    <p:extLst>
      <p:ext uri="{BB962C8B-B14F-4D97-AF65-F5344CB8AC3E}">
        <p14:creationId xmlns:p14="http://schemas.microsoft.com/office/powerpoint/2010/main" val="4130199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E21E117-7850-EBA5-A2F8-9DD951FBD17A}"/>
              </a:ext>
            </a:extLst>
          </p:cNvPr>
          <p:cNvSpPr>
            <a:spLocks noGrp="1"/>
          </p:cNvSpPr>
          <p:nvPr>
            <p:ph type="dt" sz="half" idx="10"/>
          </p:nvPr>
        </p:nvSpPr>
        <p:spPr/>
        <p:txBody>
          <a:bodyPr/>
          <a:lstStyle/>
          <a:p>
            <a:fld id="{4B173F6E-CDA6-4835-AF3E-638BD3F7DE15}" type="datetimeFigureOut">
              <a:rPr lang="en-US" smtClean="0"/>
              <a:t>6/3/2024</a:t>
            </a:fld>
            <a:endParaRPr lang="en-US"/>
          </a:p>
        </p:txBody>
      </p:sp>
      <p:sp>
        <p:nvSpPr>
          <p:cNvPr id="3" name="Footer Placeholder 2">
            <a:extLst>
              <a:ext uri="{FF2B5EF4-FFF2-40B4-BE49-F238E27FC236}">
                <a16:creationId xmlns:a16="http://schemas.microsoft.com/office/drawing/2014/main" id="{61AFA164-A0B6-295E-7255-AF7ACFE0150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F56D432-DE11-3CF2-1D6A-B3E0C07D0DC6}"/>
              </a:ext>
            </a:extLst>
          </p:cNvPr>
          <p:cNvSpPr>
            <a:spLocks noGrp="1"/>
          </p:cNvSpPr>
          <p:nvPr>
            <p:ph type="sldNum" sz="quarter" idx="12"/>
          </p:nvPr>
        </p:nvSpPr>
        <p:spPr/>
        <p:txBody>
          <a:bodyPr/>
          <a:lstStyle/>
          <a:p>
            <a:fld id="{583AADEF-EB25-4401-AC23-1BF45706E677}" type="slidenum">
              <a:rPr lang="en-US" smtClean="0"/>
              <a:t>‹#›</a:t>
            </a:fld>
            <a:endParaRPr lang="en-US"/>
          </a:p>
        </p:txBody>
      </p:sp>
    </p:spTree>
    <p:extLst>
      <p:ext uri="{BB962C8B-B14F-4D97-AF65-F5344CB8AC3E}">
        <p14:creationId xmlns:p14="http://schemas.microsoft.com/office/powerpoint/2010/main" val="7699582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A5057-74AC-CE5B-2CD3-CBF6408976B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C1D7228-BD4D-1D66-96AD-1E014289EAA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61F0D18-1AD1-C12D-ED65-9802C96970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395706-22BE-3BE4-4917-B632062511E4}"/>
              </a:ext>
            </a:extLst>
          </p:cNvPr>
          <p:cNvSpPr>
            <a:spLocks noGrp="1"/>
          </p:cNvSpPr>
          <p:nvPr>
            <p:ph type="dt" sz="half" idx="10"/>
          </p:nvPr>
        </p:nvSpPr>
        <p:spPr/>
        <p:txBody>
          <a:bodyPr/>
          <a:lstStyle/>
          <a:p>
            <a:fld id="{4B173F6E-CDA6-4835-AF3E-638BD3F7DE15}" type="datetimeFigureOut">
              <a:rPr lang="en-US" smtClean="0"/>
              <a:t>6/3/2024</a:t>
            </a:fld>
            <a:endParaRPr lang="en-US"/>
          </a:p>
        </p:txBody>
      </p:sp>
      <p:sp>
        <p:nvSpPr>
          <p:cNvPr id="6" name="Footer Placeholder 5">
            <a:extLst>
              <a:ext uri="{FF2B5EF4-FFF2-40B4-BE49-F238E27FC236}">
                <a16:creationId xmlns:a16="http://schemas.microsoft.com/office/drawing/2014/main" id="{6E30949E-0F7C-F1CC-B637-6B41B48613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3E3251-67F1-1602-7326-394F54086283}"/>
              </a:ext>
            </a:extLst>
          </p:cNvPr>
          <p:cNvSpPr>
            <a:spLocks noGrp="1"/>
          </p:cNvSpPr>
          <p:nvPr>
            <p:ph type="sldNum" sz="quarter" idx="12"/>
          </p:nvPr>
        </p:nvSpPr>
        <p:spPr/>
        <p:txBody>
          <a:bodyPr/>
          <a:lstStyle/>
          <a:p>
            <a:fld id="{583AADEF-EB25-4401-AC23-1BF45706E677}" type="slidenum">
              <a:rPr lang="en-US" smtClean="0"/>
              <a:t>‹#›</a:t>
            </a:fld>
            <a:endParaRPr lang="en-US"/>
          </a:p>
        </p:txBody>
      </p:sp>
    </p:spTree>
    <p:extLst>
      <p:ext uri="{BB962C8B-B14F-4D97-AF65-F5344CB8AC3E}">
        <p14:creationId xmlns:p14="http://schemas.microsoft.com/office/powerpoint/2010/main" val="36199263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E5901-45EE-CE7F-4D87-40D09455365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77C353B-A179-CE1A-63ED-7C5A5EFCAA8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84C2685-E555-12BE-3EE3-9EA3C76674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01F717-3325-96FB-76AB-5D6BF9949EA6}"/>
              </a:ext>
            </a:extLst>
          </p:cNvPr>
          <p:cNvSpPr>
            <a:spLocks noGrp="1"/>
          </p:cNvSpPr>
          <p:nvPr>
            <p:ph type="dt" sz="half" idx="10"/>
          </p:nvPr>
        </p:nvSpPr>
        <p:spPr/>
        <p:txBody>
          <a:bodyPr/>
          <a:lstStyle/>
          <a:p>
            <a:fld id="{4B173F6E-CDA6-4835-AF3E-638BD3F7DE15}" type="datetimeFigureOut">
              <a:rPr lang="en-US" smtClean="0"/>
              <a:t>6/3/2024</a:t>
            </a:fld>
            <a:endParaRPr lang="en-US"/>
          </a:p>
        </p:txBody>
      </p:sp>
      <p:sp>
        <p:nvSpPr>
          <p:cNvPr id="6" name="Footer Placeholder 5">
            <a:extLst>
              <a:ext uri="{FF2B5EF4-FFF2-40B4-BE49-F238E27FC236}">
                <a16:creationId xmlns:a16="http://schemas.microsoft.com/office/drawing/2014/main" id="{FA11E27E-398C-002F-8C01-16E17D71D5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4FF6E94-0445-3251-AB0E-F185F99E1FEE}"/>
              </a:ext>
            </a:extLst>
          </p:cNvPr>
          <p:cNvSpPr>
            <a:spLocks noGrp="1"/>
          </p:cNvSpPr>
          <p:nvPr>
            <p:ph type="sldNum" sz="quarter" idx="12"/>
          </p:nvPr>
        </p:nvSpPr>
        <p:spPr/>
        <p:txBody>
          <a:bodyPr/>
          <a:lstStyle/>
          <a:p>
            <a:fld id="{583AADEF-EB25-4401-AC23-1BF45706E677}" type="slidenum">
              <a:rPr lang="en-US" smtClean="0"/>
              <a:t>‹#›</a:t>
            </a:fld>
            <a:endParaRPr lang="en-US"/>
          </a:p>
        </p:txBody>
      </p:sp>
    </p:spTree>
    <p:extLst>
      <p:ext uri="{BB962C8B-B14F-4D97-AF65-F5344CB8AC3E}">
        <p14:creationId xmlns:p14="http://schemas.microsoft.com/office/powerpoint/2010/main" val="15957655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5F6FE-A437-32B2-1A87-FE34313C378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6AA70C9-BFA1-7D96-3AA5-ADFBC00E174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5E29CA-8CD4-123D-257A-5D76EE582C64}"/>
              </a:ext>
            </a:extLst>
          </p:cNvPr>
          <p:cNvSpPr>
            <a:spLocks noGrp="1"/>
          </p:cNvSpPr>
          <p:nvPr>
            <p:ph type="dt" sz="half" idx="10"/>
          </p:nvPr>
        </p:nvSpPr>
        <p:spPr/>
        <p:txBody>
          <a:bodyPr/>
          <a:lstStyle/>
          <a:p>
            <a:fld id="{4B173F6E-CDA6-4835-AF3E-638BD3F7DE15}" type="datetimeFigureOut">
              <a:rPr lang="en-US" smtClean="0"/>
              <a:t>6/3/2024</a:t>
            </a:fld>
            <a:endParaRPr lang="en-US"/>
          </a:p>
        </p:txBody>
      </p:sp>
      <p:sp>
        <p:nvSpPr>
          <p:cNvPr id="5" name="Footer Placeholder 4">
            <a:extLst>
              <a:ext uri="{FF2B5EF4-FFF2-40B4-BE49-F238E27FC236}">
                <a16:creationId xmlns:a16="http://schemas.microsoft.com/office/drawing/2014/main" id="{60171072-2A10-8E1D-2768-76D992B5F5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07C50B-5B48-73BA-9A10-C3F094C1ECC0}"/>
              </a:ext>
            </a:extLst>
          </p:cNvPr>
          <p:cNvSpPr>
            <a:spLocks noGrp="1"/>
          </p:cNvSpPr>
          <p:nvPr>
            <p:ph type="sldNum" sz="quarter" idx="12"/>
          </p:nvPr>
        </p:nvSpPr>
        <p:spPr/>
        <p:txBody>
          <a:bodyPr/>
          <a:lstStyle/>
          <a:p>
            <a:fld id="{583AADEF-EB25-4401-AC23-1BF45706E677}" type="slidenum">
              <a:rPr lang="en-US" smtClean="0"/>
              <a:t>‹#›</a:t>
            </a:fld>
            <a:endParaRPr lang="en-US"/>
          </a:p>
        </p:txBody>
      </p:sp>
    </p:spTree>
    <p:extLst>
      <p:ext uri="{BB962C8B-B14F-4D97-AF65-F5344CB8AC3E}">
        <p14:creationId xmlns:p14="http://schemas.microsoft.com/office/powerpoint/2010/main" val="3840062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C4D42BE-5A91-662A-2EF1-74AC42DFDF6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8C4FB01-DCDB-6BF3-B352-856F18B455E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A50285-CE4C-81CA-E1E5-12AD72D6A19B}"/>
              </a:ext>
            </a:extLst>
          </p:cNvPr>
          <p:cNvSpPr>
            <a:spLocks noGrp="1"/>
          </p:cNvSpPr>
          <p:nvPr>
            <p:ph type="dt" sz="half" idx="10"/>
          </p:nvPr>
        </p:nvSpPr>
        <p:spPr/>
        <p:txBody>
          <a:bodyPr/>
          <a:lstStyle/>
          <a:p>
            <a:fld id="{4B173F6E-CDA6-4835-AF3E-638BD3F7DE15}" type="datetimeFigureOut">
              <a:rPr lang="en-US" smtClean="0"/>
              <a:t>6/3/2024</a:t>
            </a:fld>
            <a:endParaRPr lang="en-US"/>
          </a:p>
        </p:txBody>
      </p:sp>
      <p:sp>
        <p:nvSpPr>
          <p:cNvPr id="5" name="Footer Placeholder 4">
            <a:extLst>
              <a:ext uri="{FF2B5EF4-FFF2-40B4-BE49-F238E27FC236}">
                <a16:creationId xmlns:a16="http://schemas.microsoft.com/office/drawing/2014/main" id="{362D462C-D0B9-2E16-414C-B03DE0E72E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8F2CE9-CD5B-B07A-8EB5-B62B0B0FA3D6}"/>
              </a:ext>
            </a:extLst>
          </p:cNvPr>
          <p:cNvSpPr>
            <a:spLocks noGrp="1"/>
          </p:cNvSpPr>
          <p:nvPr>
            <p:ph type="sldNum" sz="quarter" idx="12"/>
          </p:nvPr>
        </p:nvSpPr>
        <p:spPr/>
        <p:txBody>
          <a:bodyPr/>
          <a:lstStyle/>
          <a:p>
            <a:fld id="{583AADEF-EB25-4401-AC23-1BF45706E677}" type="slidenum">
              <a:rPr lang="en-US" smtClean="0"/>
              <a:t>‹#›</a:t>
            </a:fld>
            <a:endParaRPr lang="en-US"/>
          </a:p>
        </p:txBody>
      </p:sp>
    </p:spTree>
    <p:extLst>
      <p:ext uri="{BB962C8B-B14F-4D97-AF65-F5344CB8AC3E}">
        <p14:creationId xmlns:p14="http://schemas.microsoft.com/office/powerpoint/2010/main" val="2375876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70258BD-20E4-A9A7-0032-F2103E3DED2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46BBB05-8EA4-A927-0960-F176F6DD3D0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68E470-205F-6CF1-74C3-C5678F55A92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173F6E-CDA6-4835-AF3E-638BD3F7DE15}" type="datetimeFigureOut">
              <a:rPr lang="en-US" smtClean="0"/>
              <a:t>6/3/2024</a:t>
            </a:fld>
            <a:endParaRPr lang="en-US"/>
          </a:p>
        </p:txBody>
      </p:sp>
      <p:sp>
        <p:nvSpPr>
          <p:cNvPr id="5" name="Footer Placeholder 4">
            <a:extLst>
              <a:ext uri="{FF2B5EF4-FFF2-40B4-BE49-F238E27FC236}">
                <a16:creationId xmlns:a16="http://schemas.microsoft.com/office/drawing/2014/main" id="{AD22718D-F4EB-32C1-5DAC-FB645ECC6E7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02DD579-58CF-57FB-D0D4-50076E0791E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3AADEF-EB25-4401-AC23-1BF45706E677}" type="slidenum">
              <a:rPr lang="en-US" smtClean="0"/>
              <a:t>‹#›</a:t>
            </a:fld>
            <a:endParaRPr lang="en-US"/>
          </a:p>
        </p:txBody>
      </p:sp>
    </p:spTree>
    <p:extLst>
      <p:ext uri="{BB962C8B-B14F-4D97-AF65-F5344CB8AC3E}">
        <p14:creationId xmlns:p14="http://schemas.microsoft.com/office/powerpoint/2010/main" val="3237300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image" Target="../media/image3.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slideLayout" Target="../slideLayouts/slideLayout7.xml"/><Relationship Id="rId5" Type="http://schemas.openxmlformats.org/officeDocument/2006/relationships/tags" Target="../tags/tag5.xml"/><Relationship Id="rId4" Type="http://schemas.openxmlformats.org/officeDocument/2006/relationships/tags" Target="../tags/tag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slideLayout" Target="../slideLayouts/slideLayout7.xml"/><Relationship Id="rId5" Type="http://schemas.openxmlformats.org/officeDocument/2006/relationships/tags" Target="../tags/tag10.xml"/><Relationship Id="rId4" Type="http://schemas.openxmlformats.org/officeDocument/2006/relationships/tags" Target="../tags/tag9.xml"/></Relationships>
</file>

<file path=ppt/slides/_rels/slide7.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slideLayout" Target="../slideLayouts/slideLayout7.xml"/><Relationship Id="rId5" Type="http://schemas.openxmlformats.org/officeDocument/2006/relationships/tags" Target="../tags/tag15.xml"/><Relationship Id="rId4" Type="http://schemas.openxmlformats.org/officeDocument/2006/relationships/tags" Target="../tags/tag14.xml"/></Relationships>
</file>

<file path=ppt/slides/_rels/slide8.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18.xml"/><Relationship Id="rId7" Type="http://schemas.openxmlformats.org/officeDocument/2006/relationships/tags" Target="../tags/tag22.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tags" Target="../tags/tag21.xml"/><Relationship Id="rId5" Type="http://schemas.openxmlformats.org/officeDocument/2006/relationships/tags" Target="../tags/tag20.xml"/><Relationship Id="rId4" Type="http://schemas.openxmlformats.org/officeDocument/2006/relationships/tags" Target="../tags/tag19.xml"/><Relationship Id="rId9"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slideLayout" Target="../slideLayouts/slideLayout7.xml"/><Relationship Id="rId5" Type="http://schemas.openxmlformats.org/officeDocument/2006/relationships/tags" Target="../tags/tag27.xml"/><Relationship Id="rId4" Type="http://schemas.openxmlformats.org/officeDocument/2006/relationships/tags" Target="../tags/tag26.xml"/></Relationships>
</file>

<file path=ppt/slides/_rels/slide10.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30.xml"/><Relationship Id="rId7" Type="http://schemas.openxmlformats.org/officeDocument/2006/relationships/tags" Target="../tags/tag34.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tags" Target="../tags/tag33.xml"/><Relationship Id="rId5" Type="http://schemas.openxmlformats.org/officeDocument/2006/relationships/tags" Target="../tags/tag32.xml"/><Relationship Id="rId4" Type="http://schemas.openxmlformats.org/officeDocument/2006/relationships/tags" Target="../tags/tag31.xml"/></Relationships>
</file>

<file path=ppt/slides/_rels/slide11.xml.rels><?xml version="1.0" encoding="UTF-8" standalone="yes"?>
<Relationships xmlns="http://schemas.openxmlformats.org/package/2006/relationships"><Relationship Id="rId3" Type="http://schemas.openxmlformats.org/officeDocument/2006/relationships/tags" Target="../tags/tag37.xml"/><Relationship Id="rId7" Type="http://schemas.openxmlformats.org/officeDocument/2006/relationships/slideLayout" Target="../slideLayouts/slideLayout7.xml"/><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tags" Target="../tags/tag40.xml"/><Relationship Id="rId5" Type="http://schemas.openxmlformats.org/officeDocument/2006/relationships/tags" Target="../tags/tag39.xml"/><Relationship Id="rId4" Type="http://schemas.openxmlformats.org/officeDocument/2006/relationships/tags" Target="../tags/tag3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tags" Target="../tags/tag43.xml"/><Relationship Id="rId7" Type="http://schemas.openxmlformats.org/officeDocument/2006/relationships/slideLayout" Target="../slideLayouts/slideLayout7.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tags" Target="../tags/tag46.xml"/><Relationship Id="rId5" Type="http://schemas.openxmlformats.org/officeDocument/2006/relationships/tags" Target="../tags/tag45.xml"/><Relationship Id="rId4" Type="http://schemas.openxmlformats.org/officeDocument/2006/relationships/tags" Target="../tags/tag44.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tags" Target="../tags/tag49.xml"/><Relationship Id="rId7" Type="http://schemas.openxmlformats.org/officeDocument/2006/relationships/slideLayout" Target="../slideLayouts/slideLayout7.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5" Type="http://schemas.openxmlformats.org/officeDocument/2006/relationships/tags" Target="../tags/tag51.xml"/><Relationship Id="rId4" Type="http://schemas.openxmlformats.org/officeDocument/2006/relationships/tags" Target="../tags/tag50.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tags" Target="../tags/tag55.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slideLayout" Target="../slideLayouts/slideLayout7.xml"/><Relationship Id="rId5" Type="http://schemas.openxmlformats.org/officeDocument/2006/relationships/tags" Target="../tags/tag57.xml"/><Relationship Id="rId4" Type="http://schemas.openxmlformats.org/officeDocument/2006/relationships/tags" Target="../tags/tag56.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tags" Target="../tags/tag60.xml"/><Relationship Id="rId2" Type="http://schemas.openxmlformats.org/officeDocument/2006/relationships/tags" Target="../tags/tag59.xml"/><Relationship Id="rId1" Type="http://schemas.openxmlformats.org/officeDocument/2006/relationships/tags" Target="../tags/tag58.xml"/><Relationship Id="rId6" Type="http://schemas.openxmlformats.org/officeDocument/2006/relationships/slideLayout" Target="../slideLayouts/slideLayout7.xml"/><Relationship Id="rId5" Type="http://schemas.openxmlformats.org/officeDocument/2006/relationships/tags" Target="../tags/tag62.xml"/><Relationship Id="rId4" Type="http://schemas.openxmlformats.org/officeDocument/2006/relationships/tags" Target="../tags/tag61.xml"/></Relationships>
</file>

<file path=ppt/slides/_rels/slide23.xml.rels><?xml version="1.0" encoding="UTF-8" standalone="yes"?>
<Relationships xmlns="http://schemas.openxmlformats.org/package/2006/relationships"><Relationship Id="rId3" Type="http://schemas.openxmlformats.org/officeDocument/2006/relationships/tags" Target="../tags/tag65.xml"/><Relationship Id="rId2" Type="http://schemas.openxmlformats.org/officeDocument/2006/relationships/tags" Target="../tags/tag64.xml"/><Relationship Id="rId1" Type="http://schemas.openxmlformats.org/officeDocument/2006/relationships/tags" Target="../tags/tag63.xml"/><Relationship Id="rId6" Type="http://schemas.openxmlformats.org/officeDocument/2006/relationships/slideLayout" Target="../slideLayouts/slideLayout7.xml"/><Relationship Id="rId5" Type="http://schemas.openxmlformats.org/officeDocument/2006/relationships/tags" Target="../tags/tag67.xml"/><Relationship Id="rId4" Type="http://schemas.openxmlformats.org/officeDocument/2006/relationships/tags" Target="../tags/tag66.xml"/></Relationships>
</file>

<file path=ppt/slides/_rels/slide24.xml.rels><?xml version="1.0" encoding="UTF-8" standalone="yes"?>
<Relationships xmlns="http://schemas.openxmlformats.org/package/2006/relationships"><Relationship Id="rId3" Type="http://schemas.openxmlformats.org/officeDocument/2006/relationships/tags" Target="../tags/tag70.xml"/><Relationship Id="rId7" Type="http://schemas.openxmlformats.org/officeDocument/2006/relationships/slideLayout" Target="../slideLayouts/slideLayout7.xml"/><Relationship Id="rId2" Type="http://schemas.openxmlformats.org/officeDocument/2006/relationships/tags" Target="../tags/tag69.xml"/><Relationship Id="rId1" Type="http://schemas.openxmlformats.org/officeDocument/2006/relationships/tags" Target="../tags/tag68.xml"/><Relationship Id="rId6" Type="http://schemas.openxmlformats.org/officeDocument/2006/relationships/tags" Target="../tags/tag73.xml"/><Relationship Id="rId5" Type="http://schemas.openxmlformats.org/officeDocument/2006/relationships/tags" Target="../tags/tag72.xml"/><Relationship Id="rId4" Type="http://schemas.openxmlformats.org/officeDocument/2006/relationships/tags" Target="../tags/tag71.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tags" Target="../tags/tag76.xml"/><Relationship Id="rId2" Type="http://schemas.openxmlformats.org/officeDocument/2006/relationships/tags" Target="../tags/tag75.xml"/><Relationship Id="rId1" Type="http://schemas.openxmlformats.org/officeDocument/2006/relationships/tags" Target="../tags/tag74.xml"/><Relationship Id="rId4"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tags" Target="../tags/tag79.xml"/><Relationship Id="rId2" Type="http://schemas.openxmlformats.org/officeDocument/2006/relationships/tags" Target="../tags/tag78.xml"/><Relationship Id="rId1" Type="http://schemas.openxmlformats.org/officeDocument/2006/relationships/tags" Target="../tags/tag77.xml"/><Relationship Id="rId4"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52F8E-154D-B854-0589-A34B3161840E}"/>
              </a:ext>
            </a:extLst>
          </p:cNvPr>
          <p:cNvSpPr>
            <a:spLocks noGrp="1"/>
          </p:cNvSpPr>
          <p:nvPr>
            <p:ph type="ctrTitle"/>
          </p:nvPr>
        </p:nvSpPr>
        <p:spPr>
          <a:xfrm>
            <a:off x="1404800" y="1216127"/>
            <a:ext cx="9144000" cy="2387600"/>
          </a:xfrm>
        </p:spPr>
        <p:txBody>
          <a:bodyPr/>
          <a:lstStyle/>
          <a:p>
            <a:r>
              <a:rPr lang="ar-SA" b="1" dirty="0">
                <a:latin typeface="Tajawal" panose="00000500000000000000" pitchFamily="2" charset="-78"/>
                <a:cs typeface="+mn-cs"/>
              </a:rPr>
              <a:t>موقع "جامعتك"</a:t>
            </a:r>
            <a:endParaRPr lang="en-US" b="1" dirty="0">
              <a:latin typeface="Tajawal" panose="00000500000000000000" pitchFamily="2" charset="-78"/>
              <a:cs typeface="+mn-cs"/>
            </a:endParaRPr>
          </a:p>
        </p:txBody>
      </p:sp>
      <p:pic>
        <p:nvPicPr>
          <p:cNvPr id="5" name="Picture 4">
            <a:extLst>
              <a:ext uri="{FF2B5EF4-FFF2-40B4-BE49-F238E27FC236}">
                <a16:creationId xmlns:a16="http://schemas.microsoft.com/office/drawing/2014/main" id="{985B1223-2084-578A-1D34-82AB25253953}"/>
              </a:ext>
            </a:extLst>
          </p:cNvPr>
          <p:cNvPicPr>
            <a:picLocks noChangeAspect="1"/>
          </p:cNvPicPr>
          <p:nvPr/>
        </p:nvPicPr>
        <p:blipFill>
          <a:blip r:embed="rId2"/>
          <a:stretch>
            <a:fillRect/>
          </a:stretch>
        </p:blipFill>
        <p:spPr>
          <a:xfrm>
            <a:off x="9797398" y="10551"/>
            <a:ext cx="2394602" cy="2387600"/>
          </a:xfrm>
          <a:prstGeom prst="rect">
            <a:avLst/>
          </a:prstGeom>
        </p:spPr>
      </p:pic>
      <p:sp>
        <p:nvSpPr>
          <p:cNvPr id="7" name="TextBox 6">
            <a:extLst>
              <a:ext uri="{FF2B5EF4-FFF2-40B4-BE49-F238E27FC236}">
                <a16:creationId xmlns:a16="http://schemas.microsoft.com/office/drawing/2014/main" id="{6B15AA96-8AC8-DA2F-A396-432512D2064A}"/>
              </a:ext>
            </a:extLst>
          </p:cNvPr>
          <p:cNvSpPr txBox="1"/>
          <p:nvPr/>
        </p:nvSpPr>
        <p:spPr>
          <a:xfrm>
            <a:off x="207499" y="511853"/>
            <a:ext cx="2394602" cy="1384995"/>
          </a:xfrm>
          <a:prstGeom prst="rect">
            <a:avLst/>
          </a:prstGeom>
          <a:noFill/>
        </p:spPr>
        <p:txBody>
          <a:bodyPr wrap="square">
            <a:spAutoFit/>
          </a:bodyPr>
          <a:lstStyle/>
          <a:p>
            <a:pPr algn="ctr"/>
            <a:r>
              <a:rPr lang="ar-SA" sz="2800" dirty="0">
                <a:latin typeface="Tajawal" panose="00000500000000000000" pitchFamily="2" charset="-78"/>
              </a:rPr>
              <a:t>كلية الهندسة </a:t>
            </a:r>
          </a:p>
          <a:p>
            <a:pPr algn="ctr"/>
            <a:r>
              <a:rPr lang="ar-SA" sz="2800" dirty="0">
                <a:latin typeface="Tajawal" panose="00000500000000000000" pitchFamily="2" charset="-78"/>
              </a:rPr>
              <a:t>وتكنولوجيا المعلومات</a:t>
            </a:r>
            <a:endParaRPr lang="en-US" sz="2800" dirty="0">
              <a:latin typeface="Tajawal" panose="00000500000000000000" pitchFamily="2" charset="-78"/>
            </a:endParaRPr>
          </a:p>
        </p:txBody>
      </p:sp>
      <p:sp>
        <p:nvSpPr>
          <p:cNvPr id="9" name="TextBox 8">
            <a:extLst>
              <a:ext uri="{FF2B5EF4-FFF2-40B4-BE49-F238E27FC236}">
                <a16:creationId xmlns:a16="http://schemas.microsoft.com/office/drawing/2014/main" id="{53358526-0C3B-5006-71C4-B30678AF13B8}"/>
              </a:ext>
            </a:extLst>
          </p:cNvPr>
          <p:cNvSpPr txBox="1"/>
          <p:nvPr/>
        </p:nvSpPr>
        <p:spPr>
          <a:xfrm>
            <a:off x="6469170" y="4209138"/>
            <a:ext cx="4260542" cy="1569660"/>
          </a:xfrm>
          <a:prstGeom prst="rect">
            <a:avLst/>
          </a:prstGeom>
          <a:noFill/>
        </p:spPr>
        <p:txBody>
          <a:bodyPr wrap="square">
            <a:spAutoFit/>
          </a:bodyPr>
          <a:lstStyle/>
          <a:p>
            <a:pPr algn="ctr"/>
            <a:r>
              <a:rPr lang="ar-SA" sz="2400" dirty="0">
                <a:latin typeface="Tajawal" panose="00000500000000000000" pitchFamily="2" charset="-78"/>
              </a:rPr>
              <a:t>إبراهيم فؤاد الماوري</a:t>
            </a:r>
          </a:p>
          <a:p>
            <a:pPr algn="ctr"/>
            <a:r>
              <a:rPr lang="ar-SA" sz="2400" dirty="0">
                <a:latin typeface="Tajawal" panose="00000500000000000000" pitchFamily="2" charset="-78"/>
              </a:rPr>
              <a:t>حسان ثابت الضيفي</a:t>
            </a:r>
          </a:p>
          <a:p>
            <a:pPr algn="ctr"/>
            <a:r>
              <a:rPr lang="ar-SA" sz="2400">
                <a:latin typeface="Tajawal" panose="00000500000000000000" pitchFamily="2" charset="-78"/>
              </a:rPr>
              <a:t>عيسى الشرعبي</a:t>
            </a:r>
            <a:endParaRPr lang="en-US" sz="2400">
              <a:latin typeface="Tajawal" panose="00000500000000000000" pitchFamily="2" charset="-78"/>
            </a:endParaRPr>
          </a:p>
          <a:p>
            <a:pPr algn="ctr"/>
            <a:r>
              <a:rPr lang="ar-SA" sz="2400">
                <a:latin typeface="Tajawal" panose="00000500000000000000" pitchFamily="2" charset="-78"/>
              </a:rPr>
              <a:t>يوسف نعمان عبدالله</a:t>
            </a:r>
            <a:endParaRPr lang="ar-SA" sz="2400" dirty="0">
              <a:latin typeface="Tajawal" panose="00000500000000000000" pitchFamily="2" charset="-78"/>
            </a:endParaRPr>
          </a:p>
        </p:txBody>
      </p:sp>
      <p:sp>
        <p:nvSpPr>
          <p:cNvPr id="10" name="TextBox 9">
            <a:extLst>
              <a:ext uri="{FF2B5EF4-FFF2-40B4-BE49-F238E27FC236}">
                <a16:creationId xmlns:a16="http://schemas.microsoft.com/office/drawing/2014/main" id="{2F236601-3F65-5863-7035-3DF81D6E6039}"/>
              </a:ext>
            </a:extLst>
          </p:cNvPr>
          <p:cNvSpPr txBox="1"/>
          <p:nvPr/>
        </p:nvSpPr>
        <p:spPr>
          <a:xfrm>
            <a:off x="1404800" y="4209138"/>
            <a:ext cx="4260542" cy="1569660"/>
          </a:xfrm>
          <a:prstGeom prst="rect">
            <a:avLst/>
          </a:prstGeom>
          <a:noFill/>
        </p:spPr>
        <p:txBody>
          <a:bodyPr wrap="square">
            <a:spAutoFit/>
          </a:bodyPr>
          <a:lstStyle/>
          <a:p>
            <a:pPr algn="ctr"/>
            <a:r>
              <a:rPr lang="ar-SA" sz="2400" dirty="0">
                <a:latin typeface="Tajawal" panose="00000500000000000000" pitchFamily="2" charset="-78"/>
              </a:rPr>
              <a:t>أمين ناجي السويدي</a:t>
            </a:r>
          </a:p>
          <a:p>
            <a:pPr algn="ctr"/>
            <a:r>
              <a:rPr lang="ar-SA" sz="2400" dirty="0">
                <a:latin typeface="Tajawal" panose="00000500000000000000" pitchFamily="2" charset="-78"/>
              </a:rPr>
              <a:t>عبدالكريم جمال </a:t>
            </a:r>
            <a:r>
              <a:rPr lang="ar-SA" sz="2400" dirty="0" err="1">
                <a:latin typeface="Tajawal" panose="00000500000000000000" pitchFamily="2" charset="-78"/>
              </a:rPr>
              <a:t>القطواني</a:t>
            </a:r>
            <a:endParaRPr lang="ar-SA" sz="2400" dirty="0">
              <a:latin typeface="Tajawal" panose="00000500000000000000" pitchFamily="2" charset="-78"/>
            </a:endParaRPr>
          </a:p>
          <a:p>
            <a:pPr algn="ctr"/>
            <a:r>
              <a:rPr lang="ar-SA" sz="2400">
                <a:latin typeface="Tajawal" panose="00000500000000000000" pitchFamily="2" charset="-78"/>
              </a:rPr>
              <a:t>فهد العفاري</a:t>
            </a:r>
          </a:p>
          <a:p>
            <a:pPr algn="ctr"/>
            <a:r>
              <a:rPr lang="ar-SA" sz="2400">
                <a:latin typeface="Tajawal" panose="00000500000000000000" pitchFamily="2" charset="-78"/>
              </a:rPr>
              <a:t>علي احمد الحاج</a:t>
            </a:r>
            <a:endParaRPr lang="en-US" sz="2400" dirty="0">
              <a:latin typeface="Tajawal" panose="00000500000000000000" pitchFamily="2" charset="-78"/>
            </a:endParaRPr>
          </a:p>
        </p:txBody>
      </p:sp>
      <p:sp>
        <p:nvSpPr>
          <p:cNvPr id="11" name="TextBox 10">
            <a:extLst>
              <a:ext uri="{FF2B5EF4-FFF2-40B4-BE49-F238E27FC236}">
                <a16:creationId xmlns:a16="http://schemas.microsoft.com/office/drawing/2014/main" id="{CB0EB032-22E3-CECB-EAF7-73A06770156F}"/>
              </a:ext>
            </a:extLst>
          </p:cNvPr>
          <p:cNvSpPr txBox="1"/>
          <p:nvPr/>
        </p:nvSpPr>
        <p:spPr>
          <a:xfrm>
            <a:off x="3692393" y="5952861"/>
            <a:ext cx="4807213" cy="461665"/>
          </a:xfrm>
          <a:prstGeom prst="rect">
            <a:avLst/>
          </a:prstGeom>
          <a:noFill/>
        </p:spPr>
        <p:txBody>
          <a:bodyPr wrap="square">
            <a:spAutoFit/>
          </a:bodyPr>
          <a:lstStyle/>
          <a:p>
            <a:pPr algn="ctr"/>
            <a:r>
              <a:rPr lang="ar-SA" sz="2400" b="1" dirty="0">
                <a:latin typeface="Tajawal" panose="00000500000000000000" pitchFamily="2" charset="-78"/>
              </a:rPr>
              <a:t>تحت اشراف الدكتور: محمد الاشول</a:t>
            </a:r>
            <a:endParaRPr lang="en-US" sz="2400" b="1" dirty="0">
              <a:latin typeface="Tajawal" panose="00000500000000000000" pitchFamily="2" charset="-78"/>
            </a:endParaRPr>
          </a:p>
        </p:txBody>
      </p:sp>
    </p:spTree>
    <p:extLst>
      <p:ext uri="{BB962C8B-B14F-4D97-AF65-F5344CB8AC3E}">
        <p14:creationId xmlns:p14="http://schemas.microsoft.com/office/powerpoint/2010/main" val="15445840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270E060-E68D-8F73-73AA-081EA0B1364F}"/>
              </a:ext>
            </a:extLst>
          </p:cNvPr>
          <p:cNvSpPr/>
          <p:nvPr/>
        </p:nvSpPr>
        <p:spPr>
          <a:xfrm>
            <a:off x="0" y="0"/>
            <a:ext cx="12192000" cy="6858000"/>
          </a:xfrm>
          <a:prstGeom prst="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DBA08229-C833-2290-5ABA-1887C89C73B0}"/>
              </a:ext>
            </a:extLst>
          </p:cNvPr>
          <p:cNvSpPr txBox="1"/>
          <p:nvPr/>
        </p:nvSpPr>
        <p:spPr>
          <a:xfrm>
            <a:off x="0" y="1859339"/>
            <a:ext cx="12192000" cy="3139321"/>
          </a:xfrm>
          <a:prstGeom prst="rect">
            <a:avLst/>
          </a:prstGeom>
          <a:noFill/>
        </p:spPr>
        <p:txBody>
          <a:bodyPr wrap="square" rtlCol="0">
            <a:spAutoFit/>
          </a:bodyPr>
          <a:lstStyle/>
          <a:p>
            <a:pPr algn="ctr"/>
            <a:r>
              <a:rPr lang="ar-SA" sz="6000" dirty="0">
                <a:solidFill>
                  <a:schemeClr val="bg1"/>
                </a:solidFill>
              </a:rPr>
              <a:t>الفصل الأول</a:t>
            </a:r>
          </a:p>
          <a:p>
            <a:pPr algn="ctr"/>
            <a:r>
              <a:rPr lang="ar-SA" sz="13800" b="1" dirty="0">
                <a:solidFill>
                  <a:schemeClr val="bg1"/>
                </a:solidFill>
              </a:rPr>
              <a:t>المقدمة</a:t>
            </a:r>
            <a:endParaRPr lang="en-US" sz="8800" b="1" dirty="0">
              <a:solidFill>
                <a:schemeClr val="bg1"/>
              </a:solidFill>
            </a:endParaRPr>
          </a:p>
        </p:txBody>
      </p:sp>
    </p:spTree>
    <p:extLst>
      <p:ext uri="{BB962C8B-B14F-4D97-AF65-F5344CB8AC3E}">
        <p14:creationId xmlns:p14="http://schemas.microsoft.com/office/powerpoint/2010/main" val="4190998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38AE0B-3910-C8AF-10D5-D41EE7B940C3}"/>
              </a:ext>
            </a:extLst>
          </p:cNvPr>
          <p:cNvPicPr>
            <a:picLocks noChangeAspect="1"/>
          </p:cNvPicPr>
          <p:nvPr/>
        </p:nvPicPr>
        <p:blipFill>
          <a:blip r:embed="rId2"/>
          <a:stretch>
            <a:fillRect/>
          </a:stretch>
        </p:blipFill>
        <p:spPr>
          <a:xfrm>
            <a:off x="196133" y="4371238"/>
            <a:ext cx="11799734" cy="1375902"/>
          </a:xfrm>
          <a:prstGeom prst="rect">
            <a:avLst/>
          </a:prstGeom>
        </p:spPr>
      </p:pic>
      <p:sp>
        <p:nvSpPr>
          <p:cNvPr id="11" name="TextBox 10">
            <a:extLst>
              <a:ext uri="{FF2B5EF4-FFF2-40B4-BE49-F238E27FC236}">
                <a16:creationId xmlns:a16="http://schemas.microsoft.com/office/drawing/2014/main" id="{C409E593-6CAA-7E64-D6D9-F14CBEA8AD3E}"/>
              </a:ext>
            </a:extLst>
          </p:cNvPr>
          <p:cNvSpPr txBox="1"/>
          <p:nvPr/>
        </p:nvSpPr>
        <p:spPr>
          <a:xfrm>
            <a:off x="9214338" y="3559545"/>
            <a:ext cx="2977662" cy="646331"/>
          </a:xfrm>
          <a:prstGeom prst="rect">
            <a:avLst/>
          </a:prstGeom>
          <a:solidFill>
            <a:schemeClr val="accent1">
              <a:lumMod val="50000"/>
            </a:schemeClr>
          </a:solidFill>
        </p:spPr>
        <p:txBody>
          <a:bodyPr wrap="square" rtlCol="0">
            <a:spAutoFit/>
          </a:bodyPr>
          <a:lstStyle/>
          <a:p>
            <a:pPr algn="ctr" rtl="1"/>
            <a:r>
              <a:rPr lang="ar-SA" sz="3600" b="1" dirty="0">
                <a:solidFill>
                  <a:schemeClr val="bg1"/>
                </a:solidFill>
                <a:latin typeface="Tajawal" panose="00000500000000000000" pitchFamily="2" charset="-78"/>
              </a:rPr>
              <a:t>الخلفية</a:t>
            </a:r>
            <a:endParaRPr lang="en-US" sz="4400" b="1" dirty="0">
              <a:solidFill>
                <a:schemeClr val="bg1"/>
              </a:solidFill>
              <a:latin typeface="Tajawal" panose="00000500000000000000" pitchFamily="2" charset="-78"/>
            </a:endParaRPr>
          </a:p>
        </p:txBody>
      </p:sp>
      <p:sp>
        <p:nvSpPr>
          <p:cNvPr id="14" name="TextBox 13">
            <a:extLst>
              <a:ext uri="{FF2B5EF4-FFF2-40B4-BE49-F238E27FC236}">
                <a16:creationId xmlns:a16="http://schemas.microsoft.com/office/drawing/2014/main" id="{E7B3AA28-AE0C-F569-50CC-9F83E10F9CD4}"/>
              </a:ext>
            </a:extLst>
          </p:cNvPr>
          <p:cNvSpPr txBox="1"/>
          <p:nvPr/>
        </p:nvSpPr>
        <p:spPr>
          <a:xfrm>
            <a:off x="9214338" y="640154"/>
            <a:ext cx="2977662" cy="646331"/>
          </a:xfrm>
          <a:prstGeom prst="rect">
            <a:avLst/>
          </a:prstGeom>
          <a:solidFill>
            <a:schemeClr val="accent1">
              <a:lumMod val="50000"/>
            </a:schemeClr>
          </a:solidFill>
        </p:spPr>
        <p:txBody>
          <a:bodyPr wrap="square" rtlCol="0">
            <a:spAutoFit/>
          </a:bodyPr>
          <a:lstStyle/>
          <a:p>
            <a:pPr algn="ctr" rtl="1"/>
            <a:r>
              <a:rPr lang="ar-SA" sz="3600" b="1" dirty="0">
                <a:solidFill>
                  <a:schemeClr val="bg1"/>
                </a:solidFill>
                <a:latin typeface="Tajawal" panose="00000500000000000000" pitchFamily="2" charset="-78"/>
              </a:rPr>
              <a:t>ملخص</a:t>
            </a:r>
            <a:endParaRPr lang="en-US" sz="4400" b="1" dirty="0">
              <a:solidFill>
                <a:schemeClr val="bg1"/>
              </a:solidFill>
              <a:latin typeface="Tajawal" panose="00000500000000000000" pitchFamily="2" charset="-78"/>
            </a:endParaRPr>
          </a:p>
        </p:txBody>
      </p:sp>
      <p:sp>
        <p:nvSpPr>
          <p:cNvPr id="15" name="TextBox 8">
            <a:extLst>
              <a:ext uri="{FF2B5EF4-FFF2-40B4-BE49-F238E27FC236}">
                <a16:creationId xmlns:a16="http://schemas.microsoft.com/office/drawing/2014/main" id="{25711600-CB39-52CB-3BDA-4BA2C2B48A7F}"/>
              </a:ext>
            </a:extLst>
          </p:cNvPr>
          <p:cNvSpPr txBox="1"/>
          <p:nvPr/>
        </p:nvSpPr>
        <p:spPr>
          <a:xfrm>
            <a:off x="806136" y="1628532"/>
            <a:ext cx="10950701" cy="1569660"/>
          </a:xfrm>
          <a:prstGeom prst="rect">
            <a:avLst/>
          </a:prstGeom>
          <a:noFill/>
        </p:spPr>
        <p:txBody>
          <a:bodyPr wrap="square">
            <a:spAutoFit/>
          </a:bodyPr>
          <a:lstStyle/>
          <a:p>
            <a:pPr algn="r" rtl="1"/>
            <a:r>
              <a:rPr lang="ar-SA" sz="2400" dirty="0"/>
              <a:t>موقع جامعتك هو موقع يدير الشؤون الاكاديمية وشؤون الطلاب وأيضا يستطيع الدكتور والطالب متابعة جميع ما يحتاجون من أمور اكاديمية في الجامعة وكذلك يوفر لرئيس الجامعة الوصول الكامل للبيانات المتعلقة بالجامعة ويوفر لعميد القسم الوصول لبيانات القسم الذي يديره أيضا يوفر لرئيس القسم رؤية وإدارة قسمه ويوفر النظام التواصل بين الطلاب والمندوب والدكتور وشؤون الطلاب في حال أرادوا حل لمشكلة معينة</a:t>
            </a:r>
            <a:endParaRPr lang="en-US" sz="2400" dirty="0"/>
          </a:p>
        </p:txBody>
      </p:sp>
    </p:spTree>
    <p:extLst>
      <p:ext uri="{BB962C8B-B14F-4D97-AF65-F5344CB8AC3E}">
        <p14:creationId xmlns:p14="http://schemas.microsoft.com/office/powerpoint/2010/main" val="1768143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500"/>
                                        <p:tgtEl>
                                          <p:spTgt spid="1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right)">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name="PPTLabsHighlightBulletsSlide202406011921339382">
    <p:spTree>
      <p:nvGrpSpPr>
        <p:cNvPr id="1" name=""/>
        <p:cNvGrpSpPr/>
        <p:nvPr/>
      </p:nvGrpSpPr>
      <p:grpSpPr>
        <a:xfrm>
          <a:off x="0" y="0"/>
          <a:ext cx="0" cy="0"/>
          <a:chOff x="0" y="0"/>
          <a:chExt cx="0" cy="0"/>
        </a:xfrm>
      </p:grpSpPr>
      <p:sp>
        <p:nvSpPr>
          <p:cNvPr id="2" name="TextBox 10">
            <a:extLst>
              <a:ext uri="{FF2B5EF4-FFF2-40B4-BE49-F238E27FC236}">
                <a16:creationId xmlns:a16="http://schemas.microsoft.com/office/drawing/2014/main" id="{31D2EE39-DC0C-002B-3436-70E17743A580}"/>
              </a:ext>
            </a:extLst>
          </p:cNvPr>
          <p:cNvSpPr txBox="1"/>
          <p:nvPr/>
        </p:nvSpPr>
        <p:spPr>
          <a:xfrm>
            <a:off x="9214338" y="490568"/>
            <a:ext cx="2977662" cy="646331"/>
          </a:xfrm>
          <a:prstGeom prst="rect">
            <a:avLst/>
          </a:prstGeom>
          <a:solidFill>
            <a:schemeClr val="accent1">
              <a:lumMod val="50000"/>
            </a:schemeClr>
          </a:solidFill>
        </p:spPr>
        <p:txBody>
          <a:bodyPr wrap="square" rtlCol="0">
            <a:spAutoFit/>
          </a:bodyPr>
          <a:lstStyle/>
          <a:p>
            <a:pPr algn="ctr" rtl="1"/>
            <a:r>
              <a:rPr lang="ar-SA" sz="3600" b="1" dirty="0">
                <a:solidFill>
                  <a:schemeClr val="bg1"/>
                </a:solidFill>
                <a:latin typeface="Tajawal" panose="00000500000000000000" pitchFamily="2" charset="-78"/>
              </a:rPr>
              <a:t>الدافع</a:t>
            </a:r>
            <a:endParaRPr lang="en-US" sz="4400" b="1" dirty="0">
              <a:solidFill>
                <a:schemeClr val="bg1"/>
              </a:solidFill>
              <a:latin typeface="Tajawal" panose="00000500000000000000" pitchFamily="2" charset="-78"/>
            </a:endParaRPr>
          </a:p>
        </p:txBody>
      </p:sp>
      <p:sp>
        <p:nvSpPr>
          <p:cNvPr id="18" name="PPTLabsHighlightBackgroundShape202406011921340090">
            <a:extLst>
              <a:ext uri="{FF2B5EF4-FFF2-40B4-BE49-F238E27FC236}">
                <a16:creationId xmlns:a16="http://schemas.microsoft.com/office/drawing/2014/main" id="{5FA618CF-FB08-1C4A-1E2B-9E760E1BFDFC}"/>
              </a:ext>
            </a:extLst>
          </p:cNvPr>
          <p:cNvSpPr>
            <a:spLocks/>
          </p:cNvSpPr>
          <p:nvPr>
            <p:custDataLst>
              <p:tags r:id="rId1"/>
            </p:custDataLst>
          </p:nvPr>
        </p:nvSpPr>
        <p:spPr>
          <a:xfrm>
            <a:off x="8432872" y="2197447"/>
            <a:ext cx="2824226"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PPTLabsHighlightBackgroundShape202406011921340190">
            <a:extLst>
              <a:ext uri="{FF2B5EF4-FFF2-40B4-BE49-F238E27FC236}">
                <a16:creationId xmlns:a16="http://schemas.microsoft.com/office/drawing/2014/main" id="{61FFAA7E-8524-BCEC-CD0B-ACB71C237EB9}"/>
              </a:ext>
            </a:extLst>
          </p:cNvPr>
          <p:cNvSpPr>
            <a:spLocks/>
          </p:cNvSpPr>
          <p:nvPr>
            <p:custDataLst>
              <p:tags r:id="rId2"/>
            </p:custDataLst>
          </p:nvPr>
        </p:nvSpPr>
        <p:spPr>
          <a:xfrm>
            <a:off x="7991547" y="2685127"/>
            <a:ext cx="3265551"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PPTLabsHighlightBackgroundShape202406011921340289">
            <a:extLst>
              <a:ext uri="{FF2B5EF4-FFF2-40B4-BE49-F238E27FC236}">
                <a16:creationId xmlns:a16="http://schemas.microsoft.com/office/drawing/2014/main" id="{59B54E52-F205-EA81-AFA1-7780F557AC5C}"/>
              </a:ext>
            </a:extLst>
          </p:cNvPr>
          <p:cNvSpPr>
            <a:spLocks/>
          </p:cNvSpPr>
          <p:nvPr>
            <p:custDataLst>
              <p:tags r:id="rId3"/>
            </p:custDataLst>
          </p:nvPr>
        </p:nvSpPr>
        <p:spPr>
          <a:xfrm>
            <a:off x="8734497" y="3172807"/>
            <a:ext cx="2522601"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PPTLabsHighlightBackgroundShape202406011921340389">
            <a:extLst>
              <a:ext uri="{FF2B5EF4-FFF2-40B4-BE49-F238E27FC236}">
                <a16:creationId xmlns:a16="http://schemas.microsoft.com/office/drawing/2014/main" id="{765578A6-1357-5A11-315F-0AB5560556D0}"/>
              </a:ext>
            </a:extLst>
          </p:cNvPr>
          <p:cNvSpPr>
            <a:spLocks/>
          </p:cNvSpPr>
          <p:nvPr>
            <p:custDataLst>
              <p:tags r:id="rId4"/>
            </p:custDataLst>
          </p:nvPr>
        </p:nvSpPr>
        <p:spPr>
          <a:xfrm>
            <a:off x="8521772" y="3660487"/>
            <a:ext cx="2735326"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PPTLabsHighlightBackgroundShape202406011921340489">
            <a:extLst>
              <a:ext uri="{FF2B5EF4-FFF2-40B4-BE49-F238E27FC236}">
                <a16:creationId xmlns:a16="http://schemas.microsoft.com/office/drawing/2014/main" id="{7A80308A-2200-79E1-22D2-E76F430C56F5}"/>
              </a:ext>
            </a:extLst>
          </p:cNvPr>
          <p:cNvSpPr/>
          <p:nvPr>
            <p:custDataLst>
              <p:tags r:id="rId5"/>
            </p:custDataLst>
          </p:nvPr>
        </p:nvSpPr>
        <p:spPr>
          <a:xfrm>
            <a:off x="7672459" y="4148167"/>
            <a:ext cx="3584638"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HighlightBackgroundShapeea4399f1-9124-48a8-b2fd-7f45c3af56ba">
            <a:extLst>
              <a:ext uri="{FF2B5EF4-FFF2-40B4-BE49-F238E27FC236}">
                <a16:creationId xmlns:a16="http://schemas.microsoft.com/office/drawing/2014/main" id="{C9972ADA-42E3-E854-FCCD-233B2F34D7F9}"/>
              </a:ext>
            </a:extLst>
          </p:cNvPr>
          <p:cNvSpPr txBox="1"/>
          <p:nvPr/>
        </p:nvSpPr>
        <p:spPr>
          <a:xfrm>
            <a:off x="7543046" y="2151727"/>
            <a:ext cx="4092787" cy="2554545"/>
          </a:xfrm>
          <a:prstGeom prst="rect">
            <a:avLst/>
          </a:prstGeom>
          <a:noFill/>
        </p:spPr>
        <p:txBody>
          <a:bodyPr wrap="none" rtlCol="0">
            <a:spAutoFit/>
          </a:bodyPr>
          <a:lstStyle/>
          <a:p>
            <a:pPr marL="285750" indent="-285750" algn="r" rtl="1">
              <a:buFontTx/>
              <a:buChar char="-"/>
            </a:pPr>
            <a:r>
              <a:rPr lang="ar-SA" sz="3200" dirty="0"/>
              <a:t>تحسين تجربة الطالب</a:t>
            </a:r>
          </a:p>
          <a:p>
            <a:pPr marL="285750" indent="-285750" algn="r" rtl="1">
              <a:buFontTx/>
              <a:buChar char="-"/>
            </a:pPr>
            <a:r>
              <a:rPr lang="ar-SA" sz="3200" dirty="0"/>
              <a:t>تسهيل التواصل والتفاعل</a:t>
            </a:r>
          </a:p>
          <a:p>
            <a:pPr marL="285750" indent="-285750" algn="r" rtl="1">
              <a:buFontTx/>
              <a:buChar char="-"/>
            </a:pPr>
            <a:r>
              <a:rPr lang="ar-SA" sz="3200" dirty="0"/>
              <a:t>تحسين كفاءة العمل</a:t>
            </a:r>
          </a:p>
          <a:p>
            <a:pPr marL="285750" indent="-285750" algn="r" rtl="1">
              <a:buFontTx/>
              <a:buChar char="-"/>
            </a:pPr>
            <a:r>
              <a:rPr lang="ar-SA" sz="3200" dirty="0"/>
              <a:t>تعزيز سمعة الجامعة</a:t>
            </a:r>
          </a:p>
          <a:p>
            <a:pPr marL="285750" indent="-285750" algn="r" rtl="1">
              <a:buFontTx/>
              <a:buChar char="-"/>
            </a:pPr>
            <a:r>
              <a:rPr lang="ar-SA" sz="3200" dirty="0"/>
              <a:t>تحقيق الأهداف الاستراتيجية</a:t>
            </a:r>
            <a:endParaRPr lang="en-US" sz="3200" dirty="0"/>
          </a:p>
        </p:txBody>
      </p:sp>
      <p:pic>
        <p:nvPicPr>
          <p:cNvPr id="4" name="Picture 3">
            <a:extLst>
              <a:ext uri="{FF2B5EF4-FFF2-40B4-BE49-F238E27FC236}">
                <a16:creationId xmlns:a16="http://schemas.microsoft.com/office/drawing/2014/main" id="{C646643B-AD8E-40EE-AEE3-137AF5988B8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65677" y="577943"/>
            <a:ext cx="6165087" cy="6165087"/>
          </a:xfrm>
          <a:prstGeom prst="rect">
            <a:avLst/>
          </a:prstGeom>
        </p:spPr>
      </p:pic>
    </p:spTree>
    <p:extLst>
      <p:ext uri="{BB962C8B-B14F-4D97-AF65-F5344CB8AC3E}">
        <p14:creationId xmlns:p14="http://schemas.microsoft.com/office/powerpoint/2010/main" val="1605791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fill="hold" grpId="0" nodeType="clickEffect">
                                  <p:stCondLst>
                                    <p:cond delay="0"/>
                                  </p:stCondLst>
                                  <p:childTnLst>
                                    <p:animMotion origin="layout" path="M 0 0 C -0.009049479 0.03555555 -0.009049479 0.03555555 -0.01809896 0.0711111 E" pathEditMode="relative" ptsTypes="">
                                      <p:cBhvr>
                                        <p:cTn id="11" dur="500" fill="hold"/>
                                        <p:tgtEl>
                                          <p:spTgt spid="18"/>
                                        </p:tgtEl>
                                        <p:attrNameLst>
                                          <p:attrName>ppt_x</p:attrName>
                                          <p:attrName>ppt_y</p:attrName>
                                        </p:attrNameLst>
                                      </p:cBhvr>
                                    </p:animMotion>
                                  </p:childTnLst>
                                </p:cTn>
                              </p:par>
                              <p:par>
                                <p:cTn id="12" presetID="6" presetClass="emph" presetSubtype="0" fill="hold" grpId="1" nodeType="withEffect">
                                  <p:stCondLst>
                                    <p:cond delay="0"/>
                                  </p:stCondLst>
                                  <p:childTnLst>
                                    <p:animScale>
                                      <p:cBhvr>
                                        <p:cTn id="13" dur="500" fill="hold"/>
                                        <p:tgtEl>
                                          <p:spTgt spid="18"/>
                                        </p:tgtEl>
                                      </p:cBhvr>
                                      <p:by x="115626" y="100000"/>
                                    </p:animScale>
                                  </p:childTnLst>
                                </p:cTn>
                              </p:par>
                            </p:childTnLst>
                          </p:cTn>
                        </p:par>
                        <p:par>
                          <p:cTn id="14" fill="hold">
                            <p:stCondLst>
                              <p:cond delay="500"/>
                            </p:stCondLst>
                            <p:childTnLst>
                              <p:par>
                                <p:cTn id="15" presetID="1" presetClass="entr" presetSubtype="0"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0" presetClass="exit" presetSubtype="0" fill="hold" grpId="2" nodeType="withEffect">
                                  <p:stCondLst>
                                    <p:cond delay="0"/>
                                  </p:stCondLst>
                                  <p:childTnLst>
                                    <p:animEffect transition="out" filter="fade">
                                      <p:cBhvr>
                                        <p:cTn id="18" dur="500"/>
                                        <p:tgtEl>
                                          <p:spTgt spid="18"/>
                                        </p:tgtEl>
                                      </p:cBhvr>
                                    </p:animEffect>
                                    <p:set>
                                      <p:cBhvr>
                                        <p:cTn id="19" dur="1" fill="hold">
                                          <p:stCondLst>
                                            <p:cond delay="499"/>
                                          </p:stCondLst>
                                        </p:cTn>
                                        <p:tgtEl>
                                          <p:spTgt spid="18"/>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42" presetClass="path" presetSubtype="0" fill="hold" grpId="1" nodeType="clickEffect">
                                  <p:stCondLst>
                                    <p:cond delay="0"/>
                                  </p:stCondLst>
                                  <p:childTnLst>
                                    <p:animMotion origin="layout" path="M 0 0 C 0.01523438 0.03555555 0.01523438 0.03555555 0.03046875 0.0711111 E" pathEditMode="relative" ptsTypes="">
                                      <p:cBhvr>
                                        <p:cTn id="23" dur="500" fill="hold"/>
                                        <p:tgtEl>
                                          <p:spTgt spid="19"/>
                                        </p:tgtEl>
                                        <p:attrNameLst>
                                          <p:attrName>ppt_x</p:attrName>
                                          <p:attrName>ppt_y</p:attrName>
                                        </p:attrNameLst>
                                      </p:cBhvr>
                                    </p:animMotion>
                                  </p:childTnLst>
                                </p:cTn>
                              </p:par>
                              <p:par>
                                <p:cTn id="24" presetID="6" presetClass="emph" presetSubtype="0" fill="hold" grpId="2" nodeType="withEffect">
                                  <p:stCondLst>
                                    <p:cond delay="0"/>
                                  </p:stCondLst>
                                  <p:childTnLst>
                                    <p:animScale>
                                      <p:cBhvr>
                                        <p:cTn id="25" dur="500" fill="hold"/>
                                        <p:tgtEl>
                                          <p:spTgt spid="19"/>
                                        </p:tgtEl>
                                      </p:cBhvr>
                                      <p:by x="77249" y="100000"/>
                                    </p:animScale>
                                  </p:childTnLst>
                                </p:cTn>
                              </p:par>
                            </p:childTnLst>
                          </p:cTn>
                        </p:par>
                        <p:par>
                          <p:cTn id="26" fill="hold">
                            <p:stCondLst>
                              <p:cond delay="500"/>
                            </p:stCondLst>
                            <p:childTnLst>
                              <p:par>
                                <p:cTn id="27" presetID="1" presetClass="entr" presetSubtype="0" fill="hold" grpId="0" nodeType="after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0" presetClass="exit" presetSubtype="0" fill="hold" grpId="3" nodeType="withEffect">
                                  <p:stCondLst>
                                    <p:cond delay="0"/>
                                  </p:stCondLst>
                                  <p:childTnLst>
                                    <p:animEffect transition="out" filter="fade">
                                      <p:cBhvr>
                                        <p:cTn id="30" dur="500"/>
                                        <p:tgtEl>
                                          <p:spTgt spid="19"/>
                                        </p:tgtEl>
                                      </p:cBhvr>
                                    </p:animEffect>
                                    <p:set>
                                      <p:cBhvr>
                                        <p:cTn id="31" dur="1" fill="hold">
                                          <p:stCondLst>
                                            <p:cond delay="499"/>
                                          </p:stCondLst>
                                        </p:cTn>
                                        <p:tgtEl>
                                          <p:spTgt spid="19"/>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42" presetClass="path" presetSubtype="0" fill="hold" grpId="1" nodeType="clickEffect">
                                  <p:stCondLst>
                                    <p:cond delay="0"/>
                                  </p:stCondLst>
                                  <p:childTnLst>
                                    <p:animMotion origin="layout" path="M 0 0 C -0.004361979 0.03555558 -0.004361979 0.03555558 -0.008723958 0.07111116 E" pathEditMode="relative" ptsTypes="">
                                      <p:cBhvr>
                                        <p:cTn id="35" dur="500" fill="hold"/>
                                        <p:tgtEl>
                                          <p:spTgt spid="20"/>
                                        </p:tgtEl>
                                        <p:attrNameLst>
                                          <p:attrName>ppt_x</p:attrName>
                                          <p:attrName>ppt_y</p:attrName>
                                        </p:attrNameLst>
                                      </p:cBhvr>
                                    </p:animMotion>
                                  </p:childTnLst>
                                </p:cTn>
                              </p:par>
                              <p:par>
                                <p:cTn id="36" presetID="6" presetClass="emph" presetSubtype="0" fill="hold" grpId="2" nodeType="withEffect">
                                  <p:stCondLst>
                                    <p:cond delay="0"/>
                                  </p:stCondLst>
                                  <p:childTnLst>
                                    <p:animScale>
                                      <p:cBhvr>
                                        <p:cTn id="37" dur="500" fill="hold"/>
                                        <p:tgtEl>
                                          <p:spTgt spid="20"/>
                                        </p:tgtEl>
                                      </p:cBhvr>
                                      <p:by x="108433" y="100000"/>
                                    </p:animScale>
                                  </p:childTnLst>
                                </p:cTn>
                              </p:par>
                            </p:childTnLst>
                          </p:cTn>
                        </p:par>
                        <p:par>
                          <p:cTn id="38" fill="hold">
                            <p:stCondLst>
                              <p:cond delay="500"/>
                            </p:stCondLst>
                            <p:childTnLst>
                              <p:par>
                                <p:cTn id="39" presetID="1" presetClass="entr" presetSubtype="0"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par>
                                <p:cTn id="41" presetID="10" presetClass="exit" presetSubtype="0" fill="hold" grpId="3" nodeType="withEffect">
                                  <p:stCondLst>
                                    <p:cond delay="0"/>
                                  </p:stCondLst>
                                  <p:childTnLst>
                                    <p:animEffect transition="out" filter="fade">
                                      <p:cBhvr>
                                        <p:cTn id="42" dur="500"/>
                                        <p:tgtEl>
                                          <p:spTgt spid="20"/>
                                        </p:tgtEl>
                                      </p:cBhvr>
                                    </p:animEffect>
                                    <p:set>
                                      <p:cBhvr>
                                        <p:cTn id="43" dur="1" fill="hold">
                                          <p:stCondLst>
                                            <p:cond delay="499"/>
                                          </p:stCondLst>
                                        </p:cTn>
                                        <p:tgtEl>
                                          <p:spTgt spid="20"/>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42" presetClass="path" presetSubtype="0" fill="hold" grpId="1" nodeType="clickEffect">
                                  <p:stCondLst>
                                    <p:cond delay="0"/>
                                  </p:stCondLst>
                                  <p:childTnLst>
                                    <p:animMotion origin="layout" path="M 0 0 C -0.0174154 0.03555555 -0.0174154 0.03555555 -0.03483079 0.0711111 E" pathEditMode="relative" ptsTypes="">
                                      <p:cBhvr>
                                        <p:cTn id="47" dur="500" fill="hold"/>
                                        <p:tgtEl>
                                          <p:spTgt spid="21"/>
                                        </p:tgtEl>
                                        <p:attrNameLst>
                                          <p:attrName>ppt_x</p:attrName>
                                          <p:attrName>ppt_y</p:attrName>
                                        </p:attrNameLst>
                                      </p:cBhvr>
                                    </p:animMotion>
                                  </p:childTnLst>
                                </p:cTn>
                              </p:par>
                              <p:par>
                                <p:cTn id="48" presetID="6" presetClass="emph" presetSubtype="0" fill="hold" grpId="2" nodeType="withEffect">
                                  <p:stCondLst>
                                    <p:cond delay="0"/>
                                  </p:stCondLst>
                                  <p:childTnLst>
                                    <p:animScale>
                                      <p:cBhvr>
                                        <p:cTn id="49" dur="500" fill="hold"/>
                                        <p:tgtEl>
                                          <p:spTgt spid="21"/>
                                        </p:tgtEl>
                                      </p:cBhvr>
                                      <p:by x="131050" y="100000"/>
                                    </p:animScale>
                                  </p:childTnLst>
                                </p:cTn>
                              </p:par>
                            </p:childTnLst>
                          </p:cTn>
                        </p:par>
                        <p:par>
                          <p:cTn id="50" fill="hold">
                            <p:stCondLst>
                              <p:cond delay="500"/>
                            </p:stCondLst>
                            <p:childTnLst>
                              <p:par>
                                <p:cTn id="51" presetID="1" presetClass="entr" presetSubtype="0" fill="hold" grpId="0" nodeType="afterEffect">
                                  <p:stCondLst>
                                    <p:cond delay="0"/>
                                  </p:stCondLst>
                                  <p:childTnLst>
                                    <p:set>
                                      <p:cBhvr>
                                        <p:cTn id="52" dur="1" fill="hold">
                                          <p:stCondLst>
                                            <p:cond delay="0"/>
                                          </p:stCondLst>
                                        </p:cTn>
                                        <p:tgtEl>
                                          <p:spTgt spid="22"/>
                                        </p:tgtEl>
                                        <p:attrNameLst>
                                          <p:attrName>style.visibility</p:attrName>
                                        </p:attrNameLst>
                                      </p:cBhvr>
                                      <p:to>
                                        <p:strVal val="visible"/>
                                      </p:to>
                                    </p:set>
                                  </p:childTnLst>
                                </p:cTn>
                              </p:par>
                              <p:par>
                                <p:cTn id="53" presetID="10" presetClass="exit" presetSubtype="0" fill="hold" grpId="3" nodeType="withEffect">
                                  <p:stCondLst>
                                    <p:cond delay="0"/>
                                  </p:stCondLst>
                                  <p:childTnLst>
                                    <p:animEffect transition="out" filter="fade">
                                      <p:cBhvr>
                                        <p:cTn id="54" dur="500"/>
                                        <p:tgtEl>
                                          <p:spTgt spid="21"/>
                                        </p:tgtEl>
                                      </p:cBhvr>
                                    </p:animEffect>
                                    <p:set>
                                      <p:cBhvr>
                                        <p:cTn id="55" dur="1" fill="hold">
                                          <p:stCondLst>
                                            <p:cond delay="499"/>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8" grpId="0" animBg="1"/>
      <p:bldP spid="18" grpId="1" animBg="1"/>
      <p:bldP spid="18" grpId="2" animBg="1"/>
      <p:bldP spid="19" grpId="0" animBg="1"/>
      <p:bldP spid="19" grpId="1" animBg="1"/>
      <p:bldP spid="19" grpId="2" animBg="1"/>
      <p:bldP spid="19" grpId="3" animBg="1"/>
      <p:bldP spid="20" grpId="0" animBg="1"/>
      <p:bldP spid="20" grpId="1" animBg="1"/>
      <p:bldP spid="20" grpId="2" animBg="1"/>
      <p:bldP spid="20" grpId="3" animBg="1"/>
      <p:bldP spid="21" grpId="0" animBg="1"/>
      <p:bldP spid="21" grpId="1" animBg="1"/>
      <p:bldP spid="21" grpId="2" animBg="1"/>
      <p:bldP spid="21" grpId="3" animBg="1"/>
      <p:bldP spid="2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6B6759C2-3ACA-E7FA-4295-C2E73151EDC9}"/>
              </a:ext>
            </a:extLst>
          </p:cNvPr>
          <p:cNvSpPr txBox="1"/>
          <p:nvPr/>
        </p:nvSpPr>
        <p:spPr>
          <a:xfrm>
            <a:off x="6696222" y="2464077"/>
            <a:ext cx="5003465" cy="2862322"/>
          </a:xfrm>
          <a:prstGeom prst="rect">
            <a:avLst/>
          </a:prstGeom>
          <a:noFill/>
        </p:spPr>
        <p:txBody>
          <a:bodyPr wrap="square">
            <a:spAutoFit/>
          </a:bodyPr>
          <a:lstStyle/>
          <a:p>
            <a:pPr algn="r" rtl="1"/>
            <a:r>
              <a:rPr lang="ar-SA" sz="3600" dirty="0"/>
              <a:t>تتمثل مشكلة البحث في انه </a:t>
            </a:r>
            <a:r>
              <a:rPr lang="ar-SA" sz="3600"/>
              <a:t>يواجه الطالب </a:t>
            </a:r>
            <a:r>
              <a:rPr lang="ar-SA" sz="3600" dirty="0"/>
              <a:t>والكادر التدريسي والاداري في الجامعات تحديات متعددة تتعلق بإدارة وتنظيم الأمور الاكاديمية والادارية.</a:t>
            </a:r>
            <a:endParaRPr lang="en-US" sz="3600" dirty="0"/>
          </a:p>
        </p:txBody>
      </p:sp>
      <p:sp>
        <p:nvSpPr>
          <p:cNvPr id="10" name="TextBox 10">
            <a:extLst>
              <a:ext uri="{FF2B5EF4-FFF2-40B4-BE49-F238E27FC236}">
                <a16:creationId xmlns:a16="http://schemas.microsoft.com/office/drawing/2014/main" id="{94C5652C-632B-B21B-4EC8-B7F337047936}"/>
              </a:ext>
            </a:extLst>
          </p:cNvPr>
          <p:cNvSpPr txBox="1"/>
          <p:nvPr/>
        </p:nvSpPr>
        <p:spPr>
          <a:xfrm>
            <a:off x="9214338" y="490568"/>
            <a:ext cx="2977662" cy="646331"/>
          </a:xfrm>
          <a:prstGeom prst="rect">
            <a:avLst/>
          </a:prstGeom>
          <a:solidFill>
            <a:schemeClr val="accent1">
              <a:lumMod val="50000"/>
            </a:schemeClr>
          </a:solidFill>
        </p:spPr>
        <p:txBody>
          <a:bodyPr wrap="square" rtlCol="0">
            <a:spAutoFit/>
          </a:bodyPr>
          <a:lstStyle/>
          <a:p>
            <a:pPr algn="ctr" rtl="1"/>
            <a:r>
              <a:rPr lang="ar-SA" sz="3600" b="1" dirty="0">
                <a:solidFill>
                  <a:schemeClr val="bg1"/>
                </a:solidFill>
                <a:latin typeface="Tajawal" panose="00000500000000000000" pitchFamily="2" charset="-78"/>
              </a:rPr>
              <a:t>مشكلة البحث</a:t>
            </a:r>
            <a:endParaRPr lang="en-US" sz="4400" b="1" dirty="0">
              <a:solidFill>
                <a:schemeClr val="bg1"/>
              </a:solidFill>
              <a:latin typeface="Tajawal" panose="00000500000000000000" pitchFamily="2" charset="-78"/>
            </a:endParaRPr>
          </a:p>
        </p:txBody>
      </p:sp>
    </p:spTree>
    <p:extLst>
      <p:ext uri="{BB962C8B-B14F-4D97-AF65-F5344CB8AC3E}">
        <p14:creationId xmlns:p14="http://schemas.microsoft.com/office/powerpoint/2010/main" val="3183689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name="PPTLabsHighlightBulletsSlide202406011921295547">
    <p:spTree>
      <p:nvGrpSpPr>
        <p:cNvPr id="1" name=""/>
        <p:cNvGrpSpPr/>
        <p:nvPr/>
      </p:nvGrpSpPr>
      <p:grpSpPr>
        <a:xfrm>
          <a:off x="0" y="0"/>
          <a:ext cx="0" cy="0"/>
          <a:chOff x="0" y="0"/>
          <a:chExt cx="0" cy="0"/>
        </a:xfrm>
      </p:grpSpPr>
      <p:sp>
        <p:nvSpPr>
          <p:cNvPr id="2" name="TextBox 10">
            <a:extLst>
              <a:ext uri="{FF2B5EF4-FFF2-40B4-BE49-F238E27FC236}">
                <a16:creationId xmlns:a16="http://schemas.microsoft.com/office/drawing/2014/main" id="{32741319-25B8-B558-F755-FE9EB4D80027}"/>
              </a:ext>
            </a:extLst>
          </p:cNvPr>
          <p:cNvSpPr txBox="1"/>
          <p:nvPr/>
        </p:nvSpPr>
        <p:spPr>
          <a:xfrm>
            <a:off x="9214338" y="490568"/>
            <a:ext cx="2977662" cy="646331"/>
          </a:xfrm>
          <a:prstGeom prst="rect">
            <a:avLst/>
          </a:prstGeom>
          <a:solidFill>
            <a:schemeClr val="accent1">
              <a:lumMod val="50000"/>
            </a:schemeClr>
          </a:solidFill>
        </p:spPr>
        <p:txBody>
          <a:bodyPr wrap="square" rtlCol="0">
            <a:spAutoFit/>
          </a:bodyPr>
          <a:lstStyle/>
          <a:p>
            <a:pPr algn="ctr" rtl="1"/>
            <a:r>
              <a:rPr lang="ar-SA" sz="3600" b="1" dirty="0">
                <a:solidFill>
                  <a:schemeClr val="bg1"/>
                </a:solidFill>
                <a:latin typeface="Tajawal" panose="00000500000000000000" pitchFamily="2" charset="-78"/>
              </a:rPr>
              <a:t>المشاكل الرئيسية</a:t>
            </a:r>
            <a:endParaRPr lang="en-US" sz="4400" b="1" dirty="0">
              <a:solidFill>
                <a:schemeClr val="bg1"/>
              </a:solidFill>
              <a:latin typeface="Tajawal" panose="00000500000000000000" pitchFamily="2" charset="-78"/>
            </a:endParaRPr>
          </a:p>
        </p:txBody>
      </p:sp>
      <p:sp>
        <p:nvSpPr>
          <p:cNvPr id="9" name="PPTLabsHighlightBackgroundShape202406011921296405">
            <a:extLst>
              <a:ext uri="{FF2B5EF4-FFF2-40B4-BE49-F238E27FC236}">
                <a16:creationId xmlns:a16="http://schemas.microsoft.com/office/drawing/2014/main" id="{DEEE1627-0DDC-93A3-7E75-89E450EBBC72}"/>
              </a:ext>
            </a:extLst>
          </p:cNvPr>
          <p:cNvSpPr>
            <a:spLocks/>
          </p:cNvSpPr>
          <p:nvPr>
            <p:custDataLst>
              <p:tags r:id="rId1"/>
            </p:custDataLst>
          </p:nvPr>
        </p:nvSpPr>
        <p:spPr>
          <a:xfrm>
            <a:off x="4922543" y="2197447"/>
            <a:ext cx="6107176"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PTLabsHighlightBackgroundShape202406011921296475">
            <a:extLst>
              <a:ext uri="{FF2B5EF4-FFF2-40B4-BE49-F238E27FC236}">
                <a16:creationId xmlns:a16="http://schemas.microsoft.com/office/drawing/2014/main" id="{AECA9C68-BE45-058F-5C1C-7BB6BF753E52}"/>
              </a:ext>
            </a:extLst>
          </p:cNvPr>
          <p:cNvSpPr>
            <a:spLocks/>
          </p:cNvSpPr>
          <p:nvPr>
            <p:custDataLst>
              <p:tags r:id="rId2"/>
            </p:custDataLst>
          </p:nvPr>
        </p:nvSpPr>
        <p:spPr>
          <a:xfrm>
            <a:off x="5968706" y="2685127"/>
            <a:ext cx="5061013"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PPTLabsHighlightBackgroundShape202406011921296554">
            <a:extLst>
              <a:ext uri="{FF2B5EF4-FFF2-40B4-BE49-F238E27FC236}">
                <a16:creationId xmlns:a16="http://schemas.microsoft.com/office/drawing/2014/main" id="{FB1C531A-12D2-A7FF-314A-EDD5C6E3379F}"/>
              </a:ext>
            </a:extLst>
          </p:cNvPr>
          <p:cNvSpPr>
            <a:spLocks/>
          </p:cNvSpPr>
          <p:nvPr>
            <p:custDataLst>
              <p:tags r:id="rId3"/>
            </p:custDataLst>
          </p:nvPr>
        </p:nvSpPr>
        <p:spPr>
          <a:xfrm>
            <a:off x="6346531" y="3172807"/>
            <a:ext cx="4683188"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PTLabsHighlightBackgroundShape202406011921296624">
            <a:extLst>
              <a:ext uri="{FF2B5EF4-FFF2-40B4-BE49-F238E27FC236}">
                <a16:creationId xmlns:a16="http://schemas.microsoft.com/office/drawing/2014/main" id="{75E023E5-B523-E515-355C-F9D1AFB52A2F}"/>
              </a:ext>
            </a:extLst>
          </p:cNvPr>
          <p:cNvSpPr>
            <a:spLocks/>
          </p:cNvSpPr>
          <p:nvPr>
            <p:custDataLst>
              <p:tags r:id="rId4"/>
            </p:custDataLst>
          </p:nvPr>
        </p:nvSpPr>
        <p:spPr>
          <a:xfrm>
            <a:off x="6557668" y="3660487"/>
            <a:ext cx="4472051"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PTLabsHighlightBackgroundShape202406011921296684">
            <a:extLst>
              <a:ext uri="{FF2B5EF4-FFF2-40B4-BE49-F238E27FC236}">
                <a16:creationId xmlns:a16="http://schemas.microsoft.com/office/drawing/2014/main" id="{5EF5AE9A-AB9B-A8CF-5AEB-732E8EF46147}"/>
              </a:ext>
            </a:extLst>
          </p:cNvPr>
          <p:cNvSpPr/>
          <p:nvPr>
            <p:custDataLst>
              <p:tags r:id="rId5"/>
            </p:custDataLst>
          </p:nvPr>
        </p:nvSpPr>
        <p:spPr>
          <a:xfrm>
            <a:off x="8453143" y="4148167"/>
            <a:ext cx="2576576"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HighlightBackgroundShapea4129e91-5f6a-4489-83ba-6372abca7adc">
            <a:extLst>
              <a:ext uri="{FF2B5EF4-FFF2-40B4-BE49-F238E27FC236}">
                <a16:creationId xmlns:a16="http://schemas.microsoft.com/office/drawing/2014/main" id="{CE5082FB-1A12-159E-3978-92304A7869A2}"/>
              </a:ext>
            </a:extLst>
          </p:cNvPr>
          <p:cNvSpPr txBox="1"/>
          <p:nvPr/>
        </p:nvSpPr>
        <p:spPr>
          <a:xfrm>
            <a:off x="4878855" y="2151727"/>
            <a:ext cx="6756978" cy="2554545"/>
          </a:xfrm>
          <a:prstGeom prst="rect">
            <a:avLst/>
          </a:prstGeom>
          <a:noFill/>
        </p:spPr>
        <p:txBody>
          <a:bodyPr wrap="none" rtlCol="0">
            <a:spAutoFit/>
          </a:bodyPr>
          <a:lstStyle/>
          <a:p>
            <a:pPr marL="514350" indent="-514350" algn="r" rtl="1">
              <a:buFont typeface="+mj-lt"/>
              <a:buAutoNum type="arabicPeriod"/>
            </a:pPr>
            <a:r>
              <a:rPr lang="ar-SA" sz="3200" dirty="0"/>
              <a:t>صعوبة الوصول للجداول والمقررات الدراسية </a:t>
            </a:r>
          </a:p>
          <a:p>
            <a:pPr marL="514350" indent="-514350" algn="r" rtl="1">
              <a:buFont typeface="+mj-lt"/>
              <a:buAutoNum type="arabicPeriod"/>
            </a:pPr>
            <a:r>
              <a:rPr lang="ar-SA" sz="3200" dirty="0"/>
              <a:t>التواصل مع الكادر التدريسي والاداري</a:t>
            </a:r>
          </a:p>
          <a:p>
            <a:pPr marL="514350" indent="-514350" algn="r" rtl="1">
              <a:buFont typeface="+mj-lt"/>
              <a:buAutoNum type="arabicPeriod"/>
            </a:pPr>
            <a:r>
              <a:rPr lang="ar-SA" sz="3200" dirty="0"/>
              <a:t>التواصل بين الطلاب ومندوبي الدفع</a:t>
            </a:r>
          </a:p>
          <a:p>
            <a:pPr marL="514350" indent="-514350" algn="r" rtl="1">
              <a:buFont typeface="+mj-lt"/>
              <a:buAutoNum type="arabicPeriod"/>
            </a:pPr>
            <a:r>
              <a:rPr lang="ar-SA" sz="3200" dirty="0"/>
              <a:t>تنظيم الطلاب والحصص الدراسية</a:t>
            </a:r>
          </a:p>
          <a:p>
            <a:pPr marL="514350" indent="-514350" algn="r" rtl="1">
              <a:buFont typeface="+mj-lt"/>
              <a:buAutoNum type="arabicPeriod"/>
            </a:pPr>
            <a:r>
              <a:rPr lang="ar-SA" sz="3200" dirty="0"/>
              <a:t>إدارة شؤون الجامعة</a:t>
            </a:r>
            <a:endParaRPr lang="en-US" sz="3200" dirty="0"/>
          </a:p>
        </p:txBody>
      </p:sp>
    </p:spTree>
    <p:extLst>
      <p:ext uri="{BB962C8B-B14F-4D97-AF65-F5344CB8AC3E}">
        <p14:creationId xmlns:p14="http://schemas.microsoft.com/office/powerpoint/2010/main" val="2875981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fill="hold" grpId="0" nodeType="clickEffect">
                                  <p:stCondLst>
                                    <p:cond delay="0"/>
                                  </p:stCondLst>
                                  <p:childTnLst>
                                    <p:animMotion origin="layout" path="M 0 0 C 0.02145182 0.03555555 0.02145182 0.03555555 0.04290365 0.0711111 E" pathEditMode="relative" ptsTypes="">
                                      <p:cBhvr>
                                        <p:cTn id="11" dur="500" fill="hold"/>
                                        <p:tgtEl>
                                          <p:spTgt spid="9"/>
                                        </p:tgtEl>
                                        <p:attrNameLst>
                                          <p:attrName>ppt_x</p:attrName>
                                          <p:attrName>ppt_y</p:attrName>
                                        </p:attrNameLst>
                                      </p:cBhvr>
                                    </p:animMotion>
                                  </p:childTnLst>
                                </p:cTn>
                              </p:par>
                              <p:par>
                                <p:cTn id="12" presetID="6" presetClass="emph" presetSubtype="0" fill="hold" grpId="1" nodeType="withEffect">
                                  <p:stCondLst>
                                    <p:cond delay="0"/>
                                  </p:stCondLst>
                                  <p:childTnLst>
                                    <p:animScale>
                                      <p:cBhvr>
                                        <p:cTn id="13" dur="500" fill="hold"/>
                                        <p:tgtEl>
                                          <p:spTgt spid="9"/>
                                        </p:tgtEl>
                                      </p:cBhvr>
                                      <p:by x="82870" y="100000"/>
                                    </p:animScale>
                                  </p:childTnLst>
                                </p:cTn>
                              </p:par>
                            </p:childTnLst>
                          </p:cTn>
                        </p:par>
                        <p:par>
                          <p:cTn id="14" fill="hold">
                            <p:stCondLst>
                              <p:cond delay="500"/>
                            </p:stCondLst>
                            <p:childTnLst>
                              <p:par>
                                <p:cTn id="15" presetID="1" presetClass="entr" presetSubtype="0"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0" presetClass="exit" presetSubtype="0" fill="hold" grpId="2" nodeType="withEffect">
                                  <p:stCondLst>
                                    <p:cond delay="0"/>
                                  </p:stCondLst>
                                  <p:childTnLst>
                                    <p:animEffect transition="out" filter="fade">
                                      <p:cBhvr>
                                        <p:cTn id="18" dur="500"/>
                                        <p:tgtEl>
                                          <p:spTgt spid="9"/>
                                        </p:tgtEl>
                                      </p:cBhvr>
                                    </p:animEffect>
                                    <p:set>
                                      <p:cBhvr>
                                        <p:cTn id="19" dur="1" fill="hold">
                                          <p:stCondLst>
                                            <p:cond delay="499"/>
                                          </p:stCondLst>
                                        </p:cTn>
                                        <p:tgtEl>
                                          <p:spTgt spid="9"/>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42" presetClass="path" presetSubtype="0" fill="hold" grpId="1" nodeType="clickEffect">
                                  <p:stCondLst>
                                    <p:cond delay="0"/>
                                  </p:stCondLst>
                                  <p:childTnLst>
                                    <p:animMotion origin="layout" path="M 0 0 C 0.007747396 0.03555555 0.007747396 0.03555555 0.01549479 0.0711111 E" pathEditMode="relative" ptsTypes="">
                                      <p:cBhvr>
                                        <p:cTn id="23" dur="500" fill="hold"/>
                                        <p:tgtEl>
                                          <p:spTgt spid="10"/>
                                        </p:tgtEl>
                                        <p:attrNameLst>
                                          <p:attrName>ppt_x</p:attrName>
                                          <p:attrName>ppt_y</p:attrName>
                                        </p:attrNameLst>
                                      </p:cBhvr>
                                    </p:animMotion>
                                  </p:childTnLst>
                                </p:cTn>
                              </p:par>
                              <p:par>
                                <p:cTn id="24" presetID="6" presetClass="emph" presetSubtype="0" fill="hold" grpId="2" nodeType="withEffect">
                                  <p:stCondLst>
                                    <p:cond delay="0"/>
                                  </p:stCondLst>
                                  <p:childTnLst>
                                    <p:animScale>
                                      <p:cBhvr>
                                        <p:cTn id="25" dur="500" fill="hold"/>
                                        <p:tgtEl>
                                          <p:spTgt spid="10"/>
                                        </p:tgtEl>
                                      </p:cBhvr>
                                      <p:by x="92535" y="100000"/>
                                    </p:animScale>
                                  </p:childTnLst>
                                </p:cTn>
                              </p:par>
                            </p:childTnLst>
                          </p:cTn>
                        </p:par>
                        <p:par>
                          <p:cTn id="26" fill="hold">
                            <p:stCondLst>
                              <p:cond delay="500"/>
                            </p:stCondLst>
                            <p:childTnLst>
                              <p:par>
                                <p:cTn id="27" presetID="1" presetClass="entr" presetSubtype="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par>
                                <p:cTn id="29" presetID="10" presetClass="exit" presetSubtype="0" fill="hold" grpId="3" nodeType="withEffect">
                                  <p:stCondLst>
                                    <p:cond delay="0"/>
                                  </p:stCondLst>
                                  <p:childTnLst>
                                    <p:animEffect transition="out" filter="fade">
                                      <p:cBhvr>
                                        <p:cTn id="30" dur="500"/>
                                        <p:tgtEl>
                                          <p:spTgt spid="10"/>
                                        </p:tgtEl>
                                      </p:cBhvr>
                                    </p:animEffect>
                                    <p:set>
                                      <p:cBhvr>
                                        <p:cTn id="31" dur="1" fill="hold">
                                          <p:stCondLst>
                                            <p:cond delay="499"/>
                                          </p:stCondLst>
                                        </p:cTn>
                                        <p:tgtEl>
                                          <p:spTgt spid="10"/>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42" presetClass="path" presetSubtype="0" fill="hold" grpId="1" nodeType="clickEffect">
                                  <p:stCondLst>
                                    <p:cond delay="0"/>
                                  </p:stCondLst>
                                  <p:childTnLst>
                                    <p:animMotion origin="layout" path="M 0 0 C 0.004329427 0.03555558 0.004329427 0.03555558 0.008658854 0.07111116 E" pathEditMode="relative" ptsTypes="">
                                      <p:cBhvr>
                                        <p:cTn id="35" dur="500" fill="hold"/>
                                        <p:tgtEl>
                                          <p:spTgt spid="11"/>
                                        </p:tgtEl>
                                        <p:attrNameLst>
                                          <p:attrName>ppt_x</p:attrName>
                                          <p:attrName>ppt_y</p:attrName>
                                        </p:attrNameLst>
                                      </p:cBhvr>
                                    </p:animMotion>
                                  </p:childTnLst>
                                </p:cTn>
                              </p:par>
                              <p:par>
                                <p:cTn id="36" presetID="6" presetClass="emph" presetSubtype="0" fill="hold" grpId="2" nodeType="withEffect">
                                  <p:stCondLst>
                                    <p:cond delay="0"/>
                                  </p:stCondLst>
                                  <p:childTnLst>
                                    <p:animScale>
                                      <p:cBhvr>
                                        <p:cTn id="37" dur="500" fill="hold"/>
                                        <p:tgtEl>
                                          <p:spTgt spid="11"/>
                                        </p:tgtEl>
                                      </p:cBhvr>
                                      <p:by x="95492" y="100000"/>
                                    </p:animScale>
                                  </p:childTnLst>
                                </p:cTn>
                              </p:par>
                            </p:childTnLst>
                          </p:cTn>
                        </p:par>
                        <p:par>
                          <p:cTn id="38" fill="hold">
                            <p:stCondLst>
                              <p:cond delay="500"/>
                            </p:stCondLst>
                            <p:childTnLst>
                              <p:par>
                                <p:cTn id="39" presetID="1" presetClass="entr" presetSubtype="0"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par>
                                <p:cTn id="41" presetID="10" presetClass="exit" presetSubtype="0" fill="hold" grpId="3" nodeType="withEffect">
                                  <p:stCondLst>
                                    <p:cond delay="0"/>
                                  </p:stCondLst>
                                  <p:childTnLst>
                                    <p:animEffect transition="out" filter="fade">
                                      <p:cBhvr>
                                        <p:cTn id="42" dur="500"/>
                                        <p:tgtEl>
                                          <p:spTgt spid="11"/>
                                        </p:tgtEl>
                                      </p:cBhvr>
                                    </p:animEffect>
                                    <p:set>
                                      <p:cBhvr>
                                        <p:cTn id="43" dur="1" fill="hold">
                                          <p:stCondLst>
                                            <p:cond delay="499"/>
                                          </p:stCondLst>
                                        </p:cTn>
                                        <p:tgtEl>
                                          <p:spTgt spid="11"/>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42" presetClass="path" presetSubtype="0" fill="hold" grpId="1" nodeType="clickEffect">
                                  <p:stCondLst>
                                    <p:cond delay="0"/>
                                  </p:stCondLst>
                                  <p:childTnLst>
                                    <p:animMotion origin="layout" path="M 0 0 C 0.03886719 0.03555555 0.03886719 0.03555555 0.07773437 0.0711111 E" pathEditMode="relative" ptsTypes="">
                                      <p:cBhvr>
                                        <p:cTn id="47" dur="500" fill="hold"/>
                                        <p:tgtEl>
                                          <p:spTgt spid="12"/>
                                        </p:tgtEl>
                                        <p:attrNameLst>
                                          <p:attrName>ppt_x</p:attrName>
                                          <p:attrName>ppt_y</p:attrName>
                                        </p:attrNameLst>
                                      </p:cBhvr>
                                    </p:animMotion>
                                  </p:childTnLst>
                                </p:cTn>
                              </p:par>
                              <p:par>
                                <p:cTn id="48" presetID="6" presetClass="emph" presetSubtype="0" fill="hold" grpId="2" nodeType="withEffect">
                                  <p:stCondLst>
                                    <p:cond delay="0"/>
                                  </p:stCondLst>
                                  <p:childTnLst>
                                    <p:animScale>
                                      <p:cBhvr>
                                        <p:cTn id="49" dur="500" fill="hold"/>
                                        <p:tgtEl>
                                          <p:spTgt spid="12"/>
                                        </p:tgtEl>
                                      </p:cBhvr>
                                      <p:by x="57615" y="100000"/>
                                    </p:animScale>
                                  </p:childTnLst>
                                </p:cTn>
                              </p:par>
                            </p:childTnLst>
                          </p:cTn>
                        </p:par>
                        <p:par>
                          <p:cTn id="50" fill="hold">
                            <p:stCondLst>
                              <p:cond delay="500"/>
                            </p:stCondLst>
                            <p:childTnLst>
                              <p:par>
                                <p:cTn id="51" presetID="1" presetClass="entr" presetSubtype="0"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childTnLst>
                                </p:cTn>
                              </p:par>
                              <p:par>
                                <p:cTn id="53" presetID="10" presetClass="exit" presetSubtype="0" fill="hold" grpId="3" nodeType="withEffect">
                                  <p:stCondLst>
                                    <p:cond delay="0"/>
                                  </p:stCondLst>
                                  <p:childTnLst>
                                    <p:animEffect transition="out" filter="fade">
                                      <p:cBhvr>
                                        <p:cTn id="54" dur="500"/>
                                        <p:tgtEl>
                                          <p:spTgt spid="12"/>
                                        </p:tgtEl>
                                      </p:cBhvr>
                                    </p:animEffect>
                                    <p:set>
                                      <p:cBhvr>
                                        <p:cTn id="55"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9" grpId="1" animBg="1"/>
      <p:bldP spid="9" grpId="2" animBg="1"/>
      <p:bldP spid="10" grpId="0" animBg="1"/>
      <p:bldP spid="10" grpId="1" animBg="1"/>
      <p:bldP spid="10" grpId="2" animBg="1"/>
      <p:bldP spid="10" grpId="3" animBg="1"/>
      <p:bldP spid="11" grpId="0" animBg="1"/>
      <p:bldP spid="11" grpId="1" animBg="1"/>
      <p:bldP spid="11" grpId="2" animBg="1"/>
      <p:bldP spid="11" grpId="3" animBg="1"/>
      <p:bldP spid="12" grpId="0" animBg="1"/>
      <p:bldP spid="12" grpId="1" animBg="1"/>
      <p:bldP spid="12" grpId="2" animBg="1"/>
      <p:bldP spid="12" grpId="3" animBg="1"/>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name="PPTLabsHighlightBulletsSlide202406011925148586">
    <p:spTree>
      <p:nvGrpSpPr>
        <p:cNvPr id="1" name=""/>
        <p:cNvGrpSpPr/>
        <p:nvPr/>
      </p:nvGrpSpPr>
      <p:grpSpPr>
        <a:xfrm>
          <a:off x="0" y="0"/>
          <a:ext cx="0" cy="0"/>
          <a:chOff x="0" y="0"/>
          <a:chExt cx="0" cy="0"/>
        </a:xfrm>
      </p:grpSpPr>
      <p:sp>
        <p:nvSpPr>
          <p:cNvPr id="2" name="TextBox 10">
            <a:extLst>
              <a:ext uri="{FF2B5EF4-FFF2-40B4-BE49-F238E27FC236}">
                <a16:creationId xmlns:a16="http://schemas.microsoft.com/office/drawing/2014/main" id="{29A07543-4C53-DF62-8495-107B80EB9E85}"/>
              </a:ext>
            </a:extLst>
          </p:cNvPr>
          <p:cNvSpPr txBox="1"/>
          <p:nvPr/>
        </p:nvSpPr>
        <p:spPr>
          <a:xfrm>
            <a:off x="9214338" y="490568"/>
            <a:ext cx="2977662" cy="646331"/>
          </a:xfrm>
          <a:prstGeom prst="rect">
            <a:avLst/>
          </a:prstGeom>
          <a:solidFill>
            <a:schemeClr val="accent1">
              <a:lumMod val="50000"/>
            </a:schemeClr>
          </a:solidFill>
        </p:spPr>
        <p:txBody>
          <a:bodyPr wrap="square" rtlCol="0">
            <a:spAutoFit/>
          </a:bodyPr>
          <a:lstStyle/>
          <a:p>
            <a:pPr algn="ctr" rtl="1"/>
            <a:r>
              <a:rPr lang="ar-SA" sz="3600" b="1" dirty="0">
                <a:solidFill>
                  <a:schemeClr val="bg1"/>
                </a:solidFill>
                <a:latin typeface="Tajawal" panose="00000500000000000000" pitchFamily="2" charset="-78"/>
              </a:rPr>
              <a:t>الحلول</a:t>
            </a:r>
            <a:endParaRPr lang="en-US" sz="4400" b="1" dirty="0">
              <a:solidFill>
                <a:schemeClr val="bg1"/>
              </a:solidFill>
              <a:latin typeface="Tajawal" panose="00000500000000000000" pitchFamily="2" charset="-78"/>
            </a:endParaRPr>
          </a:p>
        </p:txBody>
      </p:sp>
      <p:sp>
        <p:nvSpPr>
          <p:cNvPr id="9" name="PPTLabsHighlightBackgroundShape202406011925148676">
            <a:extLst>
              <a:ext uri="{FF2B5EF4-FFF2-40B4-BE49-F238E27FC236}">
                <a16:creationId xmlns:a16="http://schemas.microsoft.com/office/drawing/2014/main" id="{6BCD9A18-E2DC-DF79-D577-86F2F1AB0C85}"/>
              </a:ext>
            </a:extLst>
          </p:cNvPr>
          <p:cNvSpPr>
            <a:spLocks/>
          </p:cNvSpPr>
          <p:nvPr>
            <p:custDataLst>
              <p:tags r:id="rId1"/>
            </p:custDataLst>
          </p:nvPr>
        </p:nvSpPr>
        <p:spPr>
          <a:xfrm>
            <a:off x="7051474" y="2197447"/>
            <a:ext cx="3978338"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PTLabsHighlightBackgroundShape202406011925148745">
            <a:extLst>
              <a:ext uri="{FF2B5EF4-FFF2-40B4-BE49-F238E27FC236}">
                <a16:creationId xmlns:a16="http://schemas.microsoft.com/office/drawing/2014/main" id="{9BC3670D-0B02-D57D-4F95-ABC4A0739FB5}"/>
              </a:ext>
            </a:extLst>
          </p:cNvPr>
          <p:cNvSpPr>
            <a:spLocks/>
          </p:cNvSpPr>
          <p:nvPr>
            <p:custDataLst>
              <p:tags r:id="rId2"/>
            </p:custDataLst>
          </p:nvPr>
        </p:nvSpPr>
        <p:spPr>
          <a:xfrm>
            <a:off x="7049886" y="2685127"/>
            <a:ext cx="3979926"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PPTLabsHighlightBackgroundShape202406011925148825">
            <a:extLst>
              <a:ext uri="{FF2B5EF4-FFF2-40B4-BE49-F238E27FC236}">
                <a16:creationId xmlns:a16="http://schemas.microsoft.com/office/drawing/2014/main" id="{A64AE7D0-5DF6-C8F0-3541-A037ABCD2975}"/>
              </a:ext>
            </a:extLst>
          </p:cNvPr>
          <p:cNvSpPr>
            <a:spLocks/>
          </p:cNvSpPr>
          <p:nvPr>
            <p:custDataLst>
              <p:tags r:id="rId3"/>
            </p:custDataLst>
          </p:nvPr>
        </p:nvSpPr>
        <p:spPr>
          <a:xfrm>
            <a:off x="6694286" y="3172807"/>
            <a:ext cx="4335526"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PTLabsHighlightBackgroundShape202406011925148895">
            <a:extLst>
              <a:ext uri="{FF2B5EF4-FFF2-40B4-BE49-F238E27FC236}">
                <a16:creationId xmlns:a16="http://schemas.microsoft.com/office/drawing/2014/main" id="{6CB0441A-9573-9BA5-4624-21086A292E25}"/>
              </a:ext>
            </a:extLst>
          </p:cNvPr>
          <p:cNvSpPr>
            <a:spLocks/>
          </p:cNvSpPr>
          <p:nvPr>
            <p:custDataLst>
              <p:tags r:id="rId4"/>
            </p:custDataLst>
          </p:nvPr>
        </p:nvSpPr>
        <p:spPr>
          <a:xfrm>
            <a:off x="6989561" y="3660487"/>
            <a:ext cx="4040251"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PTLabsHighlightBackgroundShape202406011925148955">
            <a:extLst>
              <a:ext uri="{FF2B5EF4-FFF2-40B4-BE49-F238E27FC236}">
                <a16:creationId xmlns:a16="http://schemas.microsoft.com/office/drawing/2014/main" id="{F69EDD74-A6F1-A959-7EE0-02D21ACEC434}"/>
              </a:ext>
            </a:extLst>
          </p:cNvPr>
          <p:cNvSpPr/>
          <p:nvPr>
            <p:custDataLst>
              <p:tags r:id="rId5"/>
            </p:custDataLst>
          </p:nvPr>
        </p:nvSpPr>
        <p:spPr>
          <a:xfrm>
            <a:off x="8559599" y="4148167"/>
            <a:ext cx="2470213"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HighlightBackgroundShape06b95744-e0c9-4173-820c-5fa4ab3b34f6">
            <a:extLst>
              <a:ext uri="{FF2B5EF4-FFF2-40B4-BE49-F238E27FC236}">
                <a16:creationId xmlns:a16="http://schemas.microsoft.com/office/drawing/2014/main" id="{68074E65-21A8-D8A5-F493-DF312A94FD93}"/>
              </a:ext>
            </a:extLst>
          </p:cNvPr>
          <p:cNvSpPr txBox="1"/>
          <p:nvPr/>
        </p:nvSpPr>
        <p:spPr>
          <a:xfrm>
            <a:off x="6529948" y="2151727"/>
            <a:ext cx="5105885" cy="2554545"/>
          </a:xfrm>
          <a:prstGeom prst="rect">
            <a:avLst/>
          </a:prstGeom>
          <a:noFill/>
        </p:spPr>
        <p:txBody>
          <a:bodyPr wrap="none" rtlCol="0">
            <a:spAutoFit/>
          </a:bodyPr>
          <a:lstStyle/>
          <a:p>
            <a:pPr marL="514350" indent="-514350" algn="r" rtl="1">
              <a:buFont typeface="+mj-lt"/>
              <a:buAutoNum type="arabicPeriod"/>
            </a:pPr>
            <a:r>
              <a:rPr lang="ar-SA" sz="3200" dirty="0"/>
              <a:t>تطوير منصة الكترونية موحدة</a:t>
            </a:r>
          </a:p>
          <a:p>
            <a:pPr marL="514350" indent="-514350" algn="r" rtl="1">
              <a:buFont typeface="+mj-lt"/>
              <a:buAutoNum type="arabicPeriod"/>
            </a:pPr>
            <a:r>
              <a:rPr lang="ar-SA" sz="3200" dirty="0"/>
              <a:t>تطبيق نظام إدارة التعليم </a:t>
            </a:r>
            <a:r>
              <a:rPr lang="en-US" sz="3200" dirty="0"/>
              <a:t>LMS</a:t>
            </a:r>
            <a:endParaRPr lang="ar-SA" sz="3200" dirty="0"/>
          </a:p>
          <a:p>
            <a:pPr marL="514350" indent="-514350" algn="r" rtl="1">
              <a:buFont typeface="+mj-lt"/>
              <a:buAutoNum type="arabicPeriod"/>
            </a:pPr>
            <a:r>
              <a:rPr lang="ar-SA" sz="3200" dirty="0"/>
              <a:t>انشاء صفحة تواصل داخل النظام</a:t>
            </a:r>
          </a:p>
          <a:p>
            <a:pPr marL="514350" indent="-514350" algn="r" rtl="1">
              <a:buFont typeface="+mj-lt"/>
              <a:buAutoNum type="arabicPeriod"/>
            </a:pPr>
            <a:r>
              <a:rPr lang="ar-SA" sz="3200" dirty="0"/>
              <a:t>تطبيق نظام اشعارات وتنبيهات</a:t>
            </a:r>
          </a:p>
          <a:p>
            <a:pPr marL="514350" indent="-514350" algn="r" rtl="1">
              <a:buFont typeface="+mj-lt"/>
              <a:buAutoNum type="arabicPeriod"/>
            </a:pPr>
            <a:r>
              <a:rPr lang="ar-SA" sz="3200" dirty="0"/>
              <a:t>توفير تقارير دورية</a:t>
            </a:r>
            <a:endParaRPr lang="en-US" sz="3200" dirty="0"/>
          </a:p>
        </p:txBody>
      </p:sp>
    </p:spTree>
    <p:extLst>
      <p:ext uri="{BB962C8B-B14F-4D97-AF65-F5344CB8AC3E}">
        <p14:creationId xmlns:p14="http://schemas.microsoft.com/office/powerpoint/2010/main" val="1531333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fill="hold" grpId="0" nodeType="clickEffect">
                                  <p:stCondLst>
                                    <p:cond delay="0"/>
                                  </p:stCondLst>
                                  <p:childTnLst>
                                    <p:animMotion origin="layout" path="M 0 0 C -3.258387E-05 0.03555555 -3.258387E-05 0.03555555 -6.516775E-05 0.0711111 E" pathEditMode="relative" ptsTypes="">
                                      <p:cBhvr>
                                        <p:cTn id="11" dur="500" fill="hold"/>
                                        <p:tgtEl>
                                          <p:spTgt spid="9"/>
                                        </p:tgtEl>
                                        <p:attrNameLst>
                                          <p:attrName>ppt_x</p:attrName>
                                          <p:attrName>ppt_y</p:attrName>
                                        </p:attrNameLst>
                                      </p:cBhvr>
                                    </p:animMotion>
                                  </p:childTnLst>
                                </p:cTn>
                              </p:par>
                              <p:par>
                                <p:cTn id="12" presetID="6" presetClass="emph" presetSubtype="0" fill="hold" grpId="1" nodeType="withEffect">
                                  <p:stCondLst>
                                    <p:cond delay="0"/>
                                  </p:stCondLst>
                                  <p:childTnLst>
                                    <p:animScale>
                                      <p:cBhvr>
                                        <p:cTn id="13" dur="500" fill="hold"/>
                                        <p:tgtEl>
                                          <p:spTgt spid="9"/>
                                        </p:tgtEl>
                                      </p:cBhvr>
                                      <p:by x="100040" y="100000"/>
                                    </p:animScale>
                                  </p:childTnLst>
                                </p:cTn>
                              </p:par>
                            </p:childTnLst>
                          </p:cTn>
                        </p:par>
                        <p:par>
                          <p:cTn id="14" fill="hold">
                            <p:stCondLst>
                              <p:cond delay="500"/>
                            </p:stCondLst>
                            <p:childTnLst>
                              <p:par>
                                <p:cTn id="15" presetID="1" presetClass="entr" presetSubtype="0"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0" presetClass="exit" presetSubtype="0" fill="hold" grpId="2" nodeType="withEffect">
                                  <p:stCondLst>
                                    <p:cond delay="0"/>
                                  </p:stCondLst>
                                  <p:childTnLst>
                                    <p:animEffect transition="out" filter="fade">
                                      <p:cBhvr>
                                        <p:cTn id="18" dur="500"/>
                                        <p:tgtEl>
                                          <p:spTgt spid="9"/>
                                        </p:tgtEl>
                                      </p:cBhvr>
                                    </p:animEffect>
                                    <p:set>
                                      <p:cBhvr>
                                        <p:cTn id="19" dur="1" fill="hold">
                                          <p:stCondLst>
                                            <p:cond delay="499"/>
                                          </p:stCondLst>
                                        </p:cTn>
                                        <p:tgtEl>
                                          <p:spTgt spid="9"/>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42" presetClass="path" presetSubtype="0" fill="hold" grpId="1" nodeType="clickEffect">
                                  <p:stCondLst>
                                    <p:cond delay="0"/>
                                  </p:stCondLst>
                                  <p:childTnLst>
                                    <p:animMotion origin="layout" path="M 0 0 C -0.007291667 0.03555555 -0.007291667 0.03555555 -0.01458333 0.0711111 E" pathEditMode="relative" ptsTypes="">
                                      <p:cBhvr>
                                        <p:cTn id="23" dur="500" fill="hold"/>
                                        <p:tgtEl>
                                          <p:spTgt spid="10"/>
                                        </p:tgtEl>
                                        <p:attrNameLst>
                                          <p:attrName>ppt_x</p:attrName>
                                          <p:attrName>ppt_y</p:attrName>
                                        </p:attrNameLst>
                                      </p:cBhvr>
                                    </p:animMotion>
                                  </p:childTnLst>
                                </p:cTn>
                              </p:par>
                              <p:par>
                                <p:cTn id="24" presetID="6" presetClass="emph" presetSubtype="0" fill="hold" grpId="2" nodeType="withEffect">
                                  <p:stCondLst>
                                    <p:cond delay="0"/>
                                  </p:stCondLst>
                                  <p:childTnLst>
                                    <p:animScale>
                                      <p:cBhvr>
                                        <p:cTn id="25" dur="500" fill="hold"/>
                                        <p:tgtEl>
                                          <p:spTgt spid="10"/>
                                        </p:tgtEl>
                                      </p:cBhvr>
                                      <p:by x="108935" y="100000"/>
                                    </p:animScale>
                                  </p:childTnLst>
                                </p:cTn>
                              </p:par>
                            </p:childTnLst>
                          </p:cTn>
                        </p:par>
                        <p:par>
                          <p:cTn id="26" fill="hold">
                            <p:stCondLst>
                              <p:cond delay="500"/>
                            </p:stCondLst>
                            <p:childTnLst>
                              <p:par>
                                <p:cTn id="27" presetID="1" presetClass="entr" presetSubtype="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par>
                                <p:cTn id="29" presetID="10" presetClass="exit" presetSubtype="0" fill="hold" grpId="3" nodeType="withEffect">
                                  <p:stCondLst>
                                    <p:cond delay="0"/>
                                  </p:stCondLst>
                                  <p:childTnLst>
                                    <p:animEffect transition="out" filter="fade">
                                      <p:cBhvr>
                                        <p:cTn id="30" dur="500"/>
                                        <p:tgtEl>
                                          <p:spTgt spid="10"/>
                                        </p:tgtEl>
                                      </p:cBhvr>
                                    </p:animEffect>
                                    <p:set>
                                      <p:cBhvr>
                                        <p:cTn id="31" dur="1" fill="hold">
                                          <p:stCondLst>
                                            <p:cond delay="499"/>
                                          </p:stCondLst>
                                        </p:cTn>
                                        <p:tgtEl>
                                          <p:spTgt spid="10"/>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42" presetClass="path" presetSubtype="0" fill="hold" grpId="1" nodeType="clickEffect">
                                  <p:stCondLst>
                                    <p:cond delay="0"/>
                                  </p:stCondLst>
                                  <p:childTnLst>
                                    <p:animMotion origin="layout" path="M 0 0 C 0.006054687 0.03555558 0.006054687 0.03555558 0.01210937 0.07111116 E" pathEditMode="relative" ptsTypes="">
                                      <p:cBhvr>
                                        <p:cTn id="35" dur="500" fill="hold"/>
                                        <p:tgtEl>
                                          <p:spTgt spid="11"/>
                                        </p:tgtEl>
                                        <p:attrNameLst>
                                          <p:attrName>ppt_x</p:attrName>
                                          <p:attrName>ppt_y</p:attrName>
                                        </p:attrNameLst>
                                      </p:cBhvr>
                                    </p:animMotion>
                                  </p:childTnLst>
                                </p:cTn>
                              </p:par>
                              <p:par>
                                <p:cTn id="36" presetID="6" presetClass="emph" presetSubtype="0" fill="hold" grpId="2" nodeType="withEffect">
                                  <p:stCondLst>
                                    <p:cond delay="0"/>
                                  </p:stCondLst>
                                  <p:childTnLst>
                                    <p:animScale>
                                      <p:cBhvr>
                                        <p:cTn id="37" dur="500" fill="hold"/>
                                        <p:tgtEl>
                                          <p:spTgt spid="11"/>
                                        </p:tgtEl>
                                      </p:cBhvr>
                                      <p:by x="93189" y="100000"/>
                                    </p:animScale>
                                  </p:childTnLst>
                                </p:cTn>
                              </p:par>
                            </p:childTnLst>
                          </p:cTn>
                        </p:par>
                        <p:par>
                          <p:cTn id="38" fill="hold">
                            <p:stCondLst>
                              <p:cond delay="500"/>
                            </p:stCondLst>
                            <p:childTnLst>
                              <p:par>
                                <p:cTn id="39" presetID="1" presetClass="entr" presetSubtype="0"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par>
                                <p:cTn id="41" presetID="10" presetClass="exit" presetSubtype="0" fill="hold" grpId="3" nodeType="withEffect">
                                  <p:stCondLst>
                                    <p:cond delay="0"/>
                                  </p:stCondLst>
                                  <p:childTnLst>
                                    <p:animEffect transition="out" filter="fade">
                                      <p:cBhvr>
                                        <p:cTn id="42" dur="500"/>
                                        <p:tgtEl>
                                          <p:spTgt spid="11"/>
                                        </p:tgtEl>
                                      </p:cBhvr>
                                    </p:animEffect>
                                    <p:set>
                                      <p:cBhvr>
                                        <p:cTn id="43" dur="1" fill="hold">
                                          <p:stCondLst>
                                            <p:cond delay="499"/>
                                          </p:stCondLst>
                                        </p:cTn>
                                        <p:tgtEl>
                                          <p:spTgt spid="11"/>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42" presetClass="path" presetSubtype="0" fill="hold" grpId="1" nodeType="clickEffect">
                                  <p:stCondLst>
                                    <p:cond delay="0"/>
                                  </p:stCondLst>
                                  <p:childTnLst>
                                    <p:animMotion origin="layout" path="M 0 0 C 0.03219404 0.03555555 0.03219404 0.03555555 0.06438808 0.0711111 E" pathEditMode="relative" ptsTypes="">
                                      <p:cBhvr>
                                        <p:cTn id="47" dur="500" fill="hold"/>
                                        <p:tgtEl>
                                          <p:spTgt spid="12"/>
                                        </p:tgtEl>
                                        <p:attrNameLst>
                                          <p:attrName>ppt_x</p:attrName>
                                          <p:attrName>ppt_y</p:attrName>
                                        </p:attrNameLst>
                                      </p:cBhvr>
                                    </p:animMotion>
                                  </p:childTnLst>
                                </p:cTn>
                              </p:par>
                              <p:par>
                                <p:cTn id="48" presetID="6" presetClass="emph" presetSubtype="0" fill="hold" grpId="2" nodeType="withEffect">
                                  <p:stCondLst>
                                    <p:cond delay="0"/>
                                  </p:stCondLst>
                                  <p:childTnLst>
                                    <p:animScale>
                                      <p:cBhvr>
                                        <p:cTn id="49" dur="500" fill="hold"/>
                                        <p:tgtEl>
                                          <p:spTgt spid="12"/>
                                        </p:tgtEl>
                                      </p:cBhvr>
                                      <p:by x="61140" y="100000"/>
                                    </p:animScale>
                                  </p:childTnLst>
                                </p:cTn>
                              </p:par>
                            </p:childTnLst>
                          </p:cTn>
                        </p:par>
                        <p:par>
                          <p:cTn id="50" fill="hold">
                            <p:stCondLst>
                              <p:cond delay="500"/>
                            </p:stCondLst>
                            <p:childTnLst>
                              <p:par>
                                <p:cTn id="51" presetID="1" presetClass="entr" presetSubtype="0"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childTnLst>
                                </p:cTn>
                              </p:par>
                              <p:par>
                                <p:cTn id="53" presetID="10" presetClass="exit" presetSubtype="0" fill="hold" grpId="3" nodeType="withEffect">
                                  <p:stCondLst>
                                    <p:cond delay="0"/>
                                  </p:stCondLst>
                                  <p:childTnLst>
                                    <p:animEffect transition="out" filter="fade">
                                      <p:cBhvr>
                                        <p:cTn id="54" dur="500"/>
                                        <p:tgtEl>
                                          <p:spTgt spid="12"/>
                                        </p:tgtEl>
                                      </p:cBhvr>
                                    </p:animEffect>
                                    <p:set>
                                      <p:cBhvr>
                                        <p:cTn id="55"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9" grpId="1" animBg="1"/>
      <p:bldP spid="9" grpId="2" animBg="1"/>
      <p:bldP spid="10" grpId="0" animBg="1"/>
      <p:bldP spid="10" grpId="1" animBg="1"/>
      <p:bldP spid="10" grpId="2" animBg="1"/>
      <p:bldP spid="10" grpId="3" animBg="1"/>
      <p:bldP spid="11" grpId="0" animBg="1"/>
      <p:bldP spid="11" grpId="1" animBg="1"/>
      <p:bldP spid="11" grpId="2" animBg="1"/>
      <p:bldP spid="11" grpId="3" animBg="1"/>
      <p:bldP spid="12" grpId="0" animBg="1"/>
      <p:bldP spid="12" grpId="1" animBg="1"/>
      <p:bldP spid="12" grpId="2" animBg="1"/>
      <p:bldP spid="12" grpId="3" animBg="1"/>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name="PPTLabsHighlightBulletsSlide202406011928151078">
    <p:spTree>
      <p:nvGrpSpPr>
        <p:cNvPr id="1" name=""/>
        <p:cNvGrpSpPr/>
        <p:nvPr/>
      </p:nvGrpSpPr>
      <p:grpSpPr>
        <a:xfrm>
          <a:off x="0" y="0"/>
          <a:ext cx="0" cy="0"/>
          <a:chOff x="0" y="0"/>
          <a:chExt cx="0" cy="0"/>
        </a:xfrm>
      </p:grpSpPr>
      <p:sp>
        <p:nvSpPr>
          <p:cNvPr id="2" name="TextBox 10">
            <a:extLst>
              <a:ext uri="{FF2B5EF4-FFF2-40B4-BE49-F238E27FC236}">
                <a16:creationId xmlns:a16="http://schemas.microsoft.com/office/drawing/2014/main" id="{0B537D28-51C2-2334-EB70-587DF347DFD3}"/>
              </a:ext>
            </a:extLst>
          </p:cNvPr>
          <p:cNvSpPr txBox="1"/>
          <p:nvPr/>
        </p:nvSpPr>
        <p:spPr>
          <a:xfrm>
            <a:off x="9214338" y="490568"/>
            <a:ext cx="2977662" cy="646331"/>
          </a:xfrm>
          <a:prstGeom prst="rect">
            <a:avLst/>
          </a:prstGeom>
          <a:solidFill>
            <a:schemeClr val="accent1">
              <a:lumMod val="50000"/>
            </a:schemeClr>
          </a:solidFill>
        </p:spPr>
        <p:txBody>
          <a:bodyPr wrap="square" rtlCol="0">
            <a:spAutoFit/>
          </a:bodyPr>
          <a:lstStyle/>
          <a:p>
            <a:pPr algn="ctr" rtl="1"/>
            <a:r>
              <a:rPr lang="ar-SA" sz="3600" b="1" dirty="0">
                <a:solidFill>
                  <a:schemeClr val="bg1"/>
                </a:solidFill>
                <a:latin typeface="Tajawal" panose="00000500000000000000" pitchFamily="2" charset="-78"/>
              </a:rPr>
              <a:t>الاهداف</a:t>
            </a:r>
            <a:endParaRPr lang="en-US" sz="4400" b="1" dirty="0">
              <a:solidFill>
                <a:schemeClr val="bg1"/>
              </a:solidFill>
              <a:latin typeface="Tajawal" panose="00000500000000000000" pitchFamily="2" charset="-78"/>
            </a:endParaRPr>
          </a:p>
        </p:txBody>
      </p:sp>
      <p:sp>
        <p:nvSpPr>
          <p:cNvPr id="4" name="PPTLabsHighlightBackgroundShape202406011928151167">
            <a:extLst>
              <a:ext uri="{FF2B5EF4-FFF2-40B4-BE49-F238E27FC236}">
                <a16:creationId xmlns:a16="http://schemas.microsoft.com/office/drawing/2014/main" id="{65930D8B-B9FA-829A-9553-CB3D316FA829}"/>
              </a:ext>
            </a:extLst>
          </p:cNvPr>
          <p:cNvSpPr>
            <a:spLocks/>
          </p:cNvSpPr>
          <p:nvPr>
            <p:custDataLst>
              <p:tags r:id="rId1"/>
            </p:custDataLst>
          </p:nvPr>
        </p:nvSpPr>
        <p:spPr>
          <a:xfrm>
            <a:off x="8293986" y="1894881"/>
            <a:ext cx="2735326"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PTLabsHighlightBackgroundShape202406011928151227">
            <a:extLst>
              <a:ext uri="{FF2B5EF4-FFF2-40B4-BE49-F238E27FC236}">
                <a16:creationId xmlns:a16="http://schemas.microsoft.com/office/drawing/2014/main" id="{5343464F-61F2-415E-8501-7553524F7BEC}"/>
              </a:ext>
            </a:extLst>
          </p:cNvPr>
          <p:cNvSpPr>
            <a:spLocks/>
          </p:cNvSpPr>
          <p:nvPr>
            <p:custDataLst>
              <p:tags r:id="rId2"/>
            </p:custDataLst>
          </p:nvPr>
        </p:nvSpPr>
        <p:spPr>
          <a:xfrm>
            <a:off x="7825674" y="2382561"/>
            <a:ext cx="3203638"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PTLabsHighlightBackgroundShape202406011928151297">
            <a:extLst>
              <a:ext uri="{FF2B5EF4-FFF2-40B4-BE49-F238E27FC236}">
                <a16:creationId xmlns:a16="http://schemas.microsoft.com/office/drawing/2014/main" id="{7392CD85-AFB7-AA27-7094-125BB4B7E9E1}"/>
              </a:ext>
            </a:extLst>
          </p:cNvPr>
          <p:cNvSpPr>
            <a:spLocks/>
          </p:cNvSpPr>
          <p:nvPr>
            <p:custDataLst>
              <p:tags r:id="rId3"/>
            </p:custDataLst>
          </p:nvPr>
        </p:nvSpPr>
        <p:spPr>
          <a:xfrm>
            <a:off x="7747000" y="2870241"/>
            <a:ext cx="3282312"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PPTLabsHighlightBackgroundShape202406011928151357">
            <a:extLst>
              <a:ext uri="{FF2B5EF4-FFF2-40B4-BE49-F238E27FC236}">
                <a16:creationId xmlns:a16="http://schemas.microsoft.com/office/drawing/2014/main" id="{B2E58816-4EED-86E4-0831-90C98B15CF0B}"/>
              </a:ext>
            </a:extLst>
          </p:cNvPr>
          <p:cNvSpPr>
            <a:spLocks/>
          </p:cNvSpPr>
          <p:nvPr>
            <p:custDataLst>
              <p:tags r:id="rId4"/>
            </p:custDataLst>
          </p:nvPr>
        </p:nvSpPr>
        <p:spPr>
          <a:xfrm>
            <a:off x="5865111" y="3357921"/>
            <a:ext cx="5164201"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PTLabsHighlightBackgroundShape202406011928151427">
            <a:extLst>
              <a:ext uri="{FF2B5EF4-FFF2-40B4-BE49-F238E27FC236}">
                <a16:creationId xmlns:a16="http://schemas.microsoft.com/office/drawing/2014/main" id="{535BA326-95B3-21DA-A53B-EAF0C1847479}"/>
              </a:ext>
            </a:extLst>
          </p:cNvPr>
          <p:cNvSpPr>
            <a:spLocks/>
          </p:cNvSpPr>
          <p:nvPr>
            <p:custDataLst>
              <p:tags r:id="rId5"/>
            </p:custDataLst>
          </p:nvPr>
        </p:nvSpPr>
        <p:spPr>
          <a:xfrm>
            <a:off x="5368223" y="3845601"/>
            <a:ext cx="5661089"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PTLabsHighlightBackgroundShape202406011928151497">
            <a:extLst>
              <a:ext uri="{FF2B5EF4-FFF2-40B4-BE49-F238E27FC236}">
                <a16:creationId xmlns:a16="http://schemas.microsoft.com/office/drawing/2014/main" id="{F6E44FEB-2B7F-684C-9762-F37D938823A1}"/>
              </a:ext>
            </a:extLst>
          </p:cNvPr>
          <p:cNvSpPr>
            <a:spLocks/>
          </p:cNvSpPr>
          <p:nvPr>
            <p:custDataLst>
              <p:tags r:id="rId6"/>
            </p:custDataLst>
          </p:nvPr>
        </p:nvSpPr>
        <p:spPr>
          <a:xfrm>
            <a:off x="7343074" y="4333281"/>
            <a:ext cx="3686239"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PTLabsHighlightBackgroundShape202406011928151566">
            <a:extLst>
              <a:ext uri="{FF2B5EF4-FFF2-40B4-BE49-F238E27FC236}">
                <a16:creationId xmlns:a16="http://schemas.microsoft.com/office/drawing/2014/main" id="{C91982AE-E277-200F-2788-1BF6CC371184}"/>
              </a:ext>
            </a:extLst>
          </p:cNvPr>
          <p:cNvSpPr>
            <a:spLocks/>
          </p:cNvSpPr>
          <p:nvPr>
            <p:custDataLst>
              <p:tags r:id="rId7"/>
            </p:custDataLst>
          </p:nvPr>
        </p:nvSpPr>
        <p:spPr>
          <a:xfrm>
            <a:off x="6533449" y="4820961"/>
            <a:ext cx="4495864"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HighlightBackgroundShapefef1397f-93aa-4bf1-a65c-fc250f54c58e">
            <a:extLst>
              <a:ext uri="{FF2B5EF4-FFF2-40B4-BE49-F238E27FC236}">
                <a16:creationId xmlns:a16="http://schemas.microsoft.com/office/drawing/2014/main" id="{65AB6F58-AF4C-C998-E25B-B1E817D45046}"/>
              </a:ext>
            </a:extLst>
          </p:cNvPr>
          <p:cNvSpPr txBox="1"/>
          <p:nvPr/>
        </p:nvSpPr>
        <p:spPr>
          <a:xfrm>
            <a:off x="5293943" y="1849161"/>
            <a:ext cx="6306535" cy="3539430"/>
          </a:xfrm>
          <a:prstGeom prst="rect">
            <a:avLst/>
          </a:prstGeom>
          <a:noFill/>
        </p:spPr>
        <p:txBody>
          <a:bodyPr wrap="none" rtlCol="0">
            <a:spAutoFit/>
          </a:bodyPr>
          <a:lstStyle/>
          <a:p>
            <a:pPr marL="514350" indent="-514350" algn="r" rtl="1">
              <a:buFont typeface="+mj-lt"/>
              <a:buAutoNum type="arabicPeriod"/>
            </a:pPr>
            <a:r>
              <a:rPr lang="ar-SA" sz="3200" dirty="0"/>
              <a:t>تعزيز تجربة الطالب</a:t>
            </a:r>
          </a:p>
          <a:p>
            <a:pPr marL="514350" indent="-514350" algn="r" rtl="1">
              <a:buFont typeface="+mj-lt"/>
              <a:buAutoNum type="arabicPeriod"/>
            </a:pPr>
            <a:r>
              <a:rPr lang="ar-SA" sz="3200" dirty="0"/>
              <a:t>تعزيز التوجيه الاكاديمي</a:t>
            </a:r>
          </a:p>
          <a:p>
            <a:pPr marL="514350" indent="-514350" algn="r" rtl="1">
              <a:buFont typeface="+mj-lt"/>
              <a:buAutoNum type="arabicPeriod"/>
            </a:pPr>
            <a:r>
              <a:rPr lang="ar-SA" sz="3200" dirty="0"/>
              <a:t>تحسين التواصل والتفاعل</a:t>
            </a:r>
          </a:p>
          <a:p>
            <a:pPr marL="514350" indent="-514350" algn="r" rtl="1">
              <a:buFont typeface="+mj-lt"/>
              <a:buAutoNum type="arabicPeriod"/>
            </a:pPr>
            <a:r>
              <a:rPr lang="ar-SA" sz="3200" dirty="0"/>
              <a:t>تحسين الوصول الى المحتوى الاكاديمي</a:t>
            </a:r>
          </a:p>
          <a:p>
            <a:pPr marL="514350" indent="-514350" algn="r" rtl="1">
              <a:buFont typeface="+mj-lt"/>
              <a:buAutoNum type="arabicPeriod"/>
            </a:pPr>
            <a:r>
              <a:rPr lang="ar-SA" sz="3200" dirty="0"/>
              <a:t>زيادة مشاركة الطلاب والمشاركة الاكاديمية</a:t>
            </a:r>
          </a:p>
          <a:p>
            <a:pPr marL="514350" indent="-514350" algn="r" rtl="1">
              <a:buFont typeface="+mj-lt"/>
              <a:buAutoNum type="arabicPeriod"/>
            </a:pPr>
            <a:r>
              <a:rPr lang="ar-SA" sz="3200" dirty="0"/>
              <a:t>تحسين مستوى الرضا العام </a:t>
            </a:r>
          </a:p>
          <a:p>
            <a:pPr marL="514350" indent="-514350" algn="r" rtl="1">
              <a:buFont typeface="+mj-lt"/>
              <a:buAutoNum type="arabicPeriod"/>
            </a:pPr>
            <a:r>
              <a:rPr lang="ar-SA" sz="3200" dirty="0"/>
              <a:t>زيادة التسجيل والاحتفاظ بالطلاب </a:t>
            </a:r>
          </a:p>
        </p:txBody>
      </p:sp>
      <p:pic>
        <p:nvPicPr>
          <p:cNvPr id="12" name="Picture 11">
            <a:extLst>
              <a:ext uri="{FF2B5EF4-FFF2-40B4-BE49-F238E27FC236}">
                <a16:creationId xmlns:a16="http://schemas.microsoft.com/office/drawing/2014/main" id="{3097A287-A02E-41BA-B182-65BC749ED82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46235" y="1073463"/>
            <a:ext cx="4711073" cy="4711073"/>
          </a:xfrm>
          <a:prstGeom prst="rect">
            <a:avLst/>
          </a:prstGeom>
        </p:spPr>
      </p:pic>
    </p:spTree>
    <p:extLst>
      <p:ext uri="{BB962C8B-B14F-4D97-AF65-F5344CB8AC3E}">
        <p14:creationId xmlns:p14="http://schemas.microsoft.com/office/powerpoint/2010/main" val="1982178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fill="hold" grpId="0" nodeType="clickEffect">
                                  <p:stCondLst>
                                    <p:cond delay="0"/>
                                  </p:stCondLst>
                                  <p:childTnLst>
                                    <p:animMotion origin="layout" path="M 0 0 C -0.009602833 0.03555555 -0.009602833 0.03555555 -0.01920567 0.0711111 E" pathEditMode="relative" ptsTypes="">
                                      <p:cBhvr>
                                        <p:cTn id="11" dur="500" fill="hold"/>
                                        <p:tgtEl>
                                          <p:spTgt spid="4"/>
                                        </p:tgtEl>
                                        <p:attrNameLst>
                                          <p:attrName>ppt_x</p:attrName>
                                          <p:attrName>ppt_y</p:attrName>
                                        </p:attrNameLst>
                                      </p:cBhvr>
                                    </p:animMotion>
                                  </p:childTnLst>
                                </p:cTn>
                              </p:par>
                              <p:par>
                                <p:cTn id="12" presetID="6" presetClass="emph" presetSubtype="0" fill="hold" grpId="1" nodeType="withEffect">
                                  <p:stCondLst>
                                    <p:cond delay="0"/>
                                  </p:stCondLst>
                                  <p:childTnLst>
                                    <p:animScale>
                                      <p:cBhvr>
                                        <p:cTn id="13" dur="500" fill="hold"/>
                                        <p:tgtEl>
                                          <p:spTgt spid="4"/>
                                        </p:tgtEl>
                                      </p:cBhvr>
                                      <p:by x="117121" y="100000"/>
                                    </p:animScale>
                                  </p:childTnLst>
                                </p:cTn>
                              </p:par>
                            </p:childTnLst>
                          </p:cTn>
                        </p:par>
                        <p:par>
                          <p:cTn id="14" fill="hold">
                            <p:stCondLst>
                              <p:cond delay="500"/>
                            </p:stCondLst>
                            <p:childTnLst>
                              <p:par>
                                <p:cTn id="15" presetID="1"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0" presetClass="exit" presetSubtype="0" fill="hold" grpId="2" nodeType="withEffect">
                                  <p:stCondLst>
                                    <p:cond delay="0"/>
                                  </p:stCondLst>
                                  <p:childTnLst>
                                    <p:animEffect transition="out" filter="fade">
                                      <p:cBhvr>
                                        <p:cTn id="18" dur="500"/>
                                        <p:tgtEl>
                                          <p:spTgt spid="4"/>
                                        </p:tgtEl>
                                      </p:cBhvr>
                                    </p:animEffect>
                                    <p:set>
                                      <p:cBhvr>
                                        <p:cTn id="19" dur="1" fill="hold">
                                          <p:stCondLst>
                                            <p:cond delay="499"/>
                                          </p:stCondLst>
                                        </p:cTn>
                                        <p:tgtEl>
                                          <p:spTgt spid="4"/>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42" presetClass="path" presetSubtype="0" fill="hold" grpId="1" nodeType="clickEffect">
                                  <p:stCondLst>
                                    <p:cond delay="0"/>
                                  </p:stCondLst>
                                  <p:childTnLst>
                                    <p:animMotion origin="layout" path="M 0 0 C 0.001041667 0.03555556 0.001041667 0.03555556 0.002083333 0.07111113 E" pathEditMode="relative" ptsTypes="">
                                      <p:cBhvr>
                                        <p:cTn id="23" dur="500" fill="hold"/>
                                        <p:tgtEl>
                                          <p:spTgt spid="5"/>
                                        </p:tgtEl>
                                        <p:attrNameLst>
                                          <p:attrName>ppt_x</p:attrName>
                                          <p:attrName>ppt_y</p:attrName>
                                        </p:attrNameLst>
                                      </p:cBhvr>
                                    </p:animMotion>
                                  </p:childTnLst>
                                </p:cTn>
                              </p:par>
                              <p:par>
                                <p:cTn id="24" presetID="6" presetClass="emph" presetSubtype="0" fill="hold" grpId="2" nodeType="withEffect">
                                  <p:stCondLst>
                                    <p:cond delay="0"/>
                                  </p:stCondLst>
                                  <p:childTnLst>
                                    <p:animScale>
                                      <p:cBhvr>
                                        <p:cTn id="25" dur="500" fill="hold"/>
                                        <p:tgtEl>
                                          <p:spTgt spid="5"/>
                                        </p:tgtEl>
                                      </p:cBhvr>
                                      <p:by x="98414" y="100000"/>
                                    </p:animScale>
                                  </p:childTnLst>
                                </p:cTn>
                              </p:par>
                            </p:childTnLst>
                          </p:cTn>
                        </p:par>
                        <p:par>
                          <p:cTn id="26" fill="hold">
                            <p:stCondLst>
                              <p:cond delay="500"/>
                            </p:stCondLst>
                            <p:childTnLst>
                              <p:par>
                                <p:cTn id="27" presetID="1" presetClass="entr" presetSubtype="0"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0" presetClass="exit" presetSubtype="0" fill="hold" grpId="3" nodeType="withEffect">
                                  <p:stCondLst>
                                    <p:cond delay="0"/>
                                  </p:stCondLst>
                                  <p:childTnLst>
                                    <p:animEffect transition="out" filter="fade">
                                      <p:cBhvr>
                                        <p:cTn id="30" dur="500"/>
                                        <p:tgtEl>
                                          <p:spTgt spid="5"/>
                                        </p:tgtEl>
                                      </p:cBhvr>
                                    </p:animEffect>
                                    <p:set>
                                      <p:cBhvr>
                                        <p:cTn id="31" dur="1" fill="hold">
                                          <p:stCondLst>
                                            <p:cond delay="499"/>
                                          </p:stCondLst>
                                        </p:cTn>
                                        <p:tgtEl>
                                          <p:spTgt spid="5"/>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42" presetClass="path" presetSubtype="0" fill="hold" grpId="1" nodeType="clickEffect">
                                  <p:stCondLst>
                                    <p:cond delay="0"/>
                                  </p:stCondLst>
                                  <p:childTnLst>
                                    <p:animMotion origin="layout" path="M -2.08333E-6 7.40741E-7 C -0.04127 0.03565 -0.04127 0.03588 -0.08255 0.07106 " pathEditMode="relative" rAng="0" ptsTypes="AA">
                                      <p:cBhvr>
                                        <p:cTn id="35" dur="500" fill="hold"/>
                                        <p:tgtEl>
                                          <p:spTgt spid="6"/>
                                        </p:tgtEl>
                                        <p:attrNameLst>
                                          <p:attrName>ppt_x</p:attrName>
                                          <p:attrName>ppt_y</p:attrName>
                                        </p:attrNameLst>
                                      </p:cBhvr>
                                      <p:rCtr x="-4128" y="3542"/>
                                    </p:animMotion>
                                  </p:childTnLst>
                                </p:cTn>
                              </p:par>
                              <p:par>
                                <p:cTn id="36" presetID="6" presetClass="emph" presetSubtype="0" fill="hold" grpId="2" nodeType="withEffect">
                                  <p:stCondLst>
                                    <p:cond delay="0"/>
                                  </p:stCondLst>
                                  <p:childTnLst>
                                    <p:animScale>
                                      <p:cBhvr>
                                        <p:cTn id="37" dur="500" fill="hold"/>
                                        <p:tgtEl>
                                          <p:spTgt spid="6"/>
                                        </p:tgtEl>
                                      </p:cBhvr>
                                      <p:by x="163795" y="100000"/>
                                    </p:animScale>
                                  </p:childTnLst>
                                </p:cTn>
                              </p:par>
                            </p:childTnLst>
                          </p:cTn>
                        </p:par>
                        <p:par>
                          <p:cTn id="38" fill="hold">
                            <p:stCondLst>
                              <p:cond delay="500"/>
                            </p:stCondLst>
                            <p:childTnLst>
                              <p:par>
                                <p:cTn id="39" presetID="1" presetClass="entr" presetSubtype="0"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childTnLst>
                                </p:cTn>
                              </p:par>
                              <p:par>
                                <p:cTn id="41" presetID="10" presetClass="exit" presetSubtype="0" fill="hold" grpId="3" nodeType="withEffect">
                                  <p:stCondLst>
                                    <p:cond delay="0"/>
                                  </p:stCondLst>
                                  <p:childTnLst>
                                    <p:animEffect transition="out" filter="fade">
                                      <p:cBhvr>
                                        <p:cTn id="42" dur="500"/>
                                        <p:tgtEl>
                                          <p:spTgt spid="6"/>
                                        </p:tgtEl>
                                      </p:cBhvr>
                                    </p:animEffect>
                                    <p:set>
                                      <p:cBhvr>
                                        <p:cTn id="43" dur="1" fill="hold">
                                          <p:stCondLst>
                                            <p:cond delay="499"/>
                                          </p:stCondLst>
                                        </p:cTn>
                                        <p:tgtEl>
                                          <p:spTgt spid="6"/>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42" presetClass="path" presetSubtype="0" fill="hold" grpId="1" nodeType="clickEffect">
                                  <p:stCondLst>
                                    <p:cond delay="0"/>
                                  </p:stCondLst>
                                  <p:childTnLst>
                                    <p:animMotion origin="layout" path="M 0 0 C -0.0101888 0.03555558 -0.0101888 0.03555558 -0.0203776 0.07111116 E" pathEditMode="relative" ptsTypes="">
                                      <p:cBhvr>
                                        <p:cTn id="47" dur="500" fill="hold"/>
                                        <p:tgtEl>
                                          <p:spTgt spid="7"/>
                                        </p:tgtEl>
                                        <p:attrNameLst>
                                          <p:attrName>ppt_x</p:attrName>
                                          <p:attrName>ppt_y</p:attrName>
                                        </p:attrNameLst>
                                      </p:cBhvr>
                                    </p:animMotion>
                                  </p:childTnLst>
                                </p:cTn>
                              </p:par>
                              <p:par>
                                <p:cTn id="48" presetID="6" presetClass="emph" presetSubtype="0" fill="hold" grpId="2" nodeType="withEffect">
                                  <p:stCondLst>
                                    <p:cond delay="0"/>
                                  </p:stCondLst>
                                  <p:childTnLst>
                                    <p:animScale>
                                      <p:cBhvr>
                                        <p:cTn id="49" dur="500" fill="hold"/>
                                        <p:tgtEl>
                                          <p:spTgt spid="7"/>
                                        </p:tgtEl>
                                      </p:cBhvr>
                                      <p:by x="109622" y="100000"/>
                                    </p:animScale>
                                  </p:childTnLst>
                                </p:cTn>
                              </p:par>
                            </p:childTnLst>
                          </p:cTn>
                        </p:par>
                        <p:par>
                          <p:cTn id="50" fill="hold">
                            <p:stCondLst>
                              <p:cond delay="500"/>
                            </p:stCondLst>
                            <p:childTnLst>
                              <p:par>
                                <p:cTn id="51" presetID="1" presetClass="entr" presetSubtype="0" fill="hold" grpId="0" nodeType="afterEffect">
                                  <p:stCondLst>
                                    <p:cond delay="0"/>
                                  </p:stCondLst>
                                  <p:childTnLst>
                                    <p:set>
                                      <p:cBhvr>
                                        <p:cTn id="52" dur="1" fill="hold">
                                          <p:stCondLst>
                                            <p:cond delay="0"/>
                                          </p:stCondLst>
                                        </p:cTn>
                                        <p:tgtEl>
                                          <p:spTgt spid="8"/>
                                        </p:tgtEl>
                                        <p:attrNameLst>
                                          <p:attrName>style.visibility</p:attrName>
                                        </p:attrNameLst>
                                      </p:cBhvr>
                                      <p:to>
                                        <p:strVal val="visible"/>
                                      </p:to>
                                    </p:set>
                                  </p:childTnLst>
                                </p:cTn>
                              </p:par>
                              <p:par>
                                <p:cTn id="53" presetID="10" presetClass="exit" presetSubtype="0" fill="hold" grpId="3" nodeType="withEffect">
                                  <p:stCondLst>
                                    <p:cond delay="0"/>
                                  </p:stCondLst>
                                  <p:childTnLst>
                                    <p:animEffect transition="out" filter="fade">
                                      <p:cBhvr>
                                        <p:cTn id="54" dur="500"/>
                                        <p:tgtEl>
                                          <p:spTgt spid="7"/>
                                        </p:tgtEl>
                                      </p:cBhvr>
                                    </p:animEffect>
                                    <p:set>
                                      <p:cBhvr>
                                        <p:cTn id="55" dur="1" fill="hold">
                                          <p:stCondLst>
                                            <p:cond delay="499"/>
                                          </p:stCondLst>
                                        </p:cTn>
                                        <p:tgtEl>
                                          <p:spTgt spid="7"/>
                                        </p:tgtEl>
                                        <p:attrNameLst>
                                          <p:attrName>style.visibility</p:attrName>
                                        </p:attrNameLst>
                                      </p:cBhvr>
                                      <p:to>
                                        <p:strVal val="hidden"/>
                                      </p:to>
                                    </p:set>
                                  </p:childTnLst>
                                </p:cTn>
                              </p:par>
                            </p:childTnLst>
                          </p:cTn>
                        </p:par>
                      </p:childTnLst>
                    </p:cTn>
                  </p:par>
                  <p:par>
                    <p:cTn id="56" fill="hold">
                      <p:stCondLst>
                        <p:cond delay="indefinite"/>
                      </p:stCondLst>
                      <p:childTnLst>
                        <p:par>
                          <p:cTn id="57" fill="hold">
                            <p:stCondLst>
                              <p:cond delay="0"/>
                            </p:stCondLst>
                            <p:childTnLst>
                              <p:par>
                                <p:cTn id="58" presetID="42" presetClass="path" presetSubtype="0" fill="hold" grpId="1" nodeType="clickEffect">
                                  <p:stCondLst>
                                    <p:cond delay="0"/>
                                  </p:stCondLst>
                                  <p:childTnLst>
                                    <p:animMotion origin="layout" path="M 0 0 C 0.04049482 0.03555555 0.04049482 0.03555555 0.08098964 0.0711111 E" pathEditMode="relative" ptsTypes="">
                                      <p:cBhvr>
                                        <p:cTn id="59" dur="500" fill="hold"/>
                                        <p:tgtEl>
                                          <p:spTgt spid="8"/>
                                        </p:tgtEl>
                                        <p:attrNameLst>
                                          <p:attrName>ppt_x</p:attrName>
                                          <p:attrName>ppt_y</p:attrName>
                                        </p:attrNameLst>
                                      </p:cBhvr>
                                    </p:animMotion>
                                  </p:childTnLst>
                                </p:cTn>
                              </p:par>
                              <p:par>
                                <p:cTn id="60" presetID="6" presetClass="emph" presetSubtype="0" fill="hold" grpId="2" nodeType="withEffect">
                                  <p:stCondLst>
                                    <p:cond delay="0"/>
                                  </p:stCondLst>
                                  <p:childTnLst>
                                    <p:animScale>
                                      <p:cBhvr>
                                        <p:cTn id="61" dur="500" fill="hold"/>
                                        <p:tgtEl>
                                          <p:spTgt spid="8"/>
                                        </p:tgtEl>
                                      </p:cBhvr>
                                      <p:by x="65115" y="100000"/>
                                    </p:animScale>
                                  </p:childTnLst>
                                </p:cTn>
                              </p:par>
                            </p:childTnLst>
                          </p:cTn>
                        </p:par>
                        <p:par>
                          <p:cTn id="62" fill="hold">
                            <p:stCondLst>
                              <p:cond delay="500"/>
                            </p:stCondLst>
                            <p:childTnLst>
                              <p:par>
                                <p:cTn id="63" presetID="1" presetClass="entr" presetSubtype="0" fill="hold" grpId="0" nodeType="afterEffect">
                                  <p:stCondLst>
                                    <p:cond delay="0"/>
                                  </p:stCondLst>
                                  <p:childTnLst>
                                    <p:set>
                                      <p:cBhvr>
                                        <p:cTn id="64" dur="1" fill="hold">
                                          <p:stCondLst>
                                            <p:cond delay="0"/>
                                          </p:stCondLst>
                                        </p:cTn>
                                        <p:tgtEl>
                                          <p:spTgt spid="9"/>
                                        </p:tgtEl>
                                        <p:attrNameLst>
                                          <p:attrName>style.visibility</p:attrName>
                                        </p:attrNameLst>
                                      </p:cBhvr>
                                      <p:to>
                                        <p:strVal val="visible"/>
                                      </p:to>
                                    </p:set>
                                  </p:childTnLst>
                                </p:cTn>
                              </p:par>
                              <p:par>
                                <p:cTn id="65" presetID="10" presetClass="exit" presetSubtype="0" fill="hold" grpId="3" nodeType="withEffect">
                                  <p:stCondLst>
                                    <p:cond delay="0"/>
                                  </p:stCondLst>
                                  <p:childTnLst>
                                    <p:animEffect transition="out" filter="fade">
                                      <p:cBhvr>
                                        <p:cTn id="66" dur="500"/>
                                        <p:tgtEl>
                                          <p:spTgt spid="8"/>
                                        </p:tgtEl>
                                      </p:cBhvr>
                                    </p:animEffect>
                                    <p:set>
                                      <p:cBhvr>
                                        <p:cTn id="67" dur="1" fill="hold">
                                          <p:stCondLst>
                                            <p:cond delay="499"/>
                                          </p:stCondLst>
                                        </p:cTn>
                                        <p:tgtEl>
                                          <p:spTgt spid="8"/>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42" presetClass="path" presetSubtype="0" fill="hold" grpId="1" nodeType="clickEffect">
                                  <p:stCondLst>
                                    <p:cond delay="0"/>
                                  </p:stCondLst>
                                  <p:childTnLst>
                                    <p:animMotion origin="layout" path="M 0 0 C -0.01660156 0.03555555 -0.01660156 0.03555555 -0.03320313 0.0711111 E" pathEditMode="relative" ptsTypes="">
                                      <p:cBhvr>
                                        <p:cTn id="71" dur="500" fill="hold"/>
                                        <p:tgtEl>
                                          <p:spTgt spid="9"/>
                                        </p:tgtEl>
                                        <p:attrNameLst>
                                          <p:attrName>ppt_x</p:attrName>
                                          <p:attrName>ppt_y</p:attrName>
                                        </p:attrNameLst>
                                      </p:cBhvr>
                                    </p:animMotion>
                                  </p:childTnLst>
                                </p:cTn>
                              </p:par>
                              <p:par>
                                <p:cTn id="72" presetID="6" presetClass="emph" presetSubtype="0" fill="hold" grpId="2" nodeType="withEffect">
                                  <p:stCondLst>
                                    <p:cond delay="0"/>
                                  </p:stCondLst>
                                  <p:childTnLst>
                                    <p:animScale>
                                      <p:cBhvr>
                                        <p:cTn id="73" dur="500" fill="hold"/>
                                        <p:tgtEl>
                                          <p:spTgt spid="9"/>
                                        </p:tgtEl>
                                      </p:cBhvr>
                                      <p:by x="121963" y="100000"/>
                                    </p:animScale>
                                  </p:childTnLst>
                                </p:cTn>
                              </p:par>
                            </p:childTnLst>
                          </p:cTn>
                        </p:par>
                        <p:par>
                          <p:cTn id="74" fill="hold">
                            <p:stCondLst>
                              <p:cond delay="500"/>
                            </p:stCondLst>
                            <p:childTnLst>
                              <p:par>
                                <p:cTn id="75" presetID="1" presetClass="entr" presetSubtype="0" fill="hold" grpId="0" nodeType="afterEffect">
                                  <p:stCondLst>
                                    <p:cond delay="0"/>
                                  </p:stCondLst>
                                  <p:childTnLst>
                                    <p:set>
                                      <p:cBhvr>
                                        <p:cTn id="76" dur="1" fill="hold">
                                          <p:stCondLst>
                                            <p:cond delay="0"/>
                                          </p:stCondLst>
                                        </p:cTn>
                                        <p:tgtEl>
                                          <p:spTgt spid="10"/>
                                        </p:tgtEl>
                                        <p:attrNameLst>
                                          <p:attrName>style.visibility</p:attrName>
                                        </p:attrNameLst>
                                      </p:cBhvr>
                                      <p:to>
                                        <p:strVal val="visible"/>
                                      </p:to>
                                    </p:set>
                                  </p:childTnLst>
                                </p:cTn>
                              </p:par>
                              <p:par>
                                <p:cTn id="77" presetID="10" presetClass="exit" presetSubtype="0" fill="hold" grpId="3" nodeType="withEffect">
                                  <p:stCondLst>
                                    <p:cond delay="0"/>
                                  </p:stCondLst>
                                  <p:childTnLst>
                                    <p:animEffect transition="out" filter="fade">
                                      <p:cBhvr>
                                        <p:cTn id="78" dur="500"/>
                                        <p:tgtEl>
                                          <p:spTgt spid="9"/>
                                        </p:tgtEl>
                                      </p:cBhvr>
                                    </p:animEffect>
                                    <p:set>
                                      <p:cBhvr>
                                        <p:cTn id="79" dur="1" fill="hold">
                                          <p:stCondLst>
                                            <p:cond delay="499"/>
                                          </p:stCondLst>
                                        </p:cTn>
                                        <p:tgtEl>
                                          <p:spTgt spid="9"/>
                                        </p:tgtEl>
                                        <p:attrNameLst>
                                          <p:attrName>style.visibility</p:attrName>
                                        </p:attrNameLst>
                                      </p:cBhvr>
                                      <p:to>
                                        <p:strVal val="hidden"/>
                                      </p:to>
                                    </p:set>
                                  </p:childTnLst>
                                </p:cTn>
                              </p:par>
                            </p:childTnLst>
                          </p:cTn>
                        </p:par>
                      </p:childTnLst>
                    </p:cTn>
                  </p:par>
                  <p:par>
                    <p:cTn id="80" fill="hold">
                      <p:stCondLst>
                        <p:cond delay="indefinite"/>
                      </p:stCondLst>
                      <p:childTnLst>
                        <p:par>
                          <p:cTn id="81" fill="hold">
                            <p:stCondLst>
                              <p:cond delay="0"/>
                            </p:stCondLst>
                            <p:childTnLst>
                              <p:par>
                                <p:cTn id="82" presetID="42" presetClass="path" presetSubtype="0" fill="hold" grpId="1" nodeType="clickEffect">
                                  <p:stCondLst>
                                    <p:cond delay="0"/>
                                  </p:stCondLst>
                                  <p:childTnLst>
                                    <p:animMotion origin="layout" path="M 0 0 C 0.03841146 0.03555555 0.03841146 0.03555555 0.07682291 0.0711111 E" pathEditMode="relative" ptsTypes="">
                                      <p:cBhvr>
                                        <p:cTn id="83" dur="500" fill="hold"/>
                                        <p:tgtEl>
                                          <p:spTgt spid="10"/>
                                        </p:tgtEl>
                                        <p:attrNameLst>
                                          <p:attrName>ppt_x</p:attrName>
                                          <p:attrName>ppt_y</p:attrName>
                                        </p:attrNameLst>
                                      </p:cBhvr>
                                    </p:animMotion>
                                  </p:childTnLst>
                                </p:cTn>
                              </p:par>
                              <p:par>
                                <p:cTn id="84" presetID="6" presetClass="emph" presetSubtype="0" fill="hold" grpId="2" nodeType="withEffect">
                                  <p:stCondLst>
                                    <p:cond delay="0"/>
                                  </p:stCondLst>
                                  <p:childTnLst>
                                    <p:animScale>
                                      <p:cBhvr>
                                        <p:cTn id="85" dur="500" fill="hold"/>
                                        <p:tgtEl>
                                          <p:spTgt spid="10"/>
                                        </p:tgtEl>
                                      </p:cBhvr>
                                      <p:by x="58334" y="100000"/>
                                    </p:animScale>
                                  </p:childTnLst>
                                </p:cTn>
                              </p:par>
                              <p:par>
                                <p:cTn id="86" presetID="10" presetClass="exit" presetSubtype="0" fill="hold" grpId="3" nodeType="withEffect">
                                  <p:stCondLst>
                                    <p:cond delay="0"/>
                                  </p:stCondLst>
                                  <p:childTnLst>
                                    <p:animEffect transition="out" filter="fade">
                                      <p:cBhvr>
                                        <p:cTn id="87" dur="500"/>
                                        <p:tgtEl>
                                          <p:spTgt spid="10"/>
                                        </p:tgtEl>
                                      </p:cBhvr>
                                    </p:animEffect>
                                    <p:set>
                                      <p:cBhvr>
                                        <p:cTn id="88"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4" grpId="1" animBg="1"/>
      <p:bldP spid="4" grpId="2" animBg="1"/>
      <p:bldP spid="5" grpId="0" animBg="1"/>
      <p:bldP spid="5" grpId="1" animBg="1"/>
      <p:bldP spid="5" grpId="2" animBg="1"/>
      <p:bldP spid="5" grpId="3" animBg="1"/>
      <p:bldP spid="6" grpId="0" animBg="1"/>
      <p:bldP spid="6" grpId="1" animBg="1"/>
      <p:bldP spid="6" grpId="2" animBg="1"/>
      <p:bldP spid="6" grpId="3" animBg="1"/>
      <p:bldP spid="7" grpId="0" animBg="1"/>
      <p:bldP spid="7" grpId="1" animBg="1"/>
      <p:bldP spid="7" grpId="2" animBg="1"/>
      <p:bldP spid="7" grpId="3" animBg="1"/>
      <p:bldP spid="8" grpId="0" animBg="1"/>
      <p:bldP spid="8" grpId="1" animBg="1"/>
      <p:bldP spid="8" grpId="2" animBg="1"/>
      <p:bldP spid="8" grpId="3" animBg="1"/>
      <p:bldP spid="9" grpId="0" animBg="1"/>
      <p:bldP spid="9" grpId="1" animBg="1"/>
      <p:bldP spid="9" grpId="2" animBg="1"/>
      <p:bldP spid="9" grpId="3" animBg="1"/>
      <p:bldP spid="10" grpId="0" animBg="1"/>
      <p:bldP spid="10" grpId="1" animBg="1"/>
      <p:bldP spid="10" grpId="2" animBg="1"/>
      <p:bldP spid="10" grpId="3" animBg="1"/>
    </p:bldLst>
  </p:timing>
</p:sld>
</file>

<file path=ppt/slides/slide9.xml><?xml version="1.0" encoding="utf-8"?>
<p:sld xmlns:a="http://schemas.openxmlformats.org/drawingml/2006/main" xmlns:r="http://schemas.openxmlformats.org/officeDocument/2006/relationships" xmlns:p="http://schemas.openxmlformats.org/presentationml/2006/main">
  <p:cSld name="PPTLabsHighlightBulletsSlide202406011933083567">
    <p:spTree>
      <p:nvGrpSpPr>
        <p:cNvPr id="1" name=""/>
        <p:cNvGrpSpPr/>
        <p:nvPr/>
      </p:nvGrpSpPr>
      <p:grpSpPr>
        <a:xfrm>
          <a:off x="0" y="0"/>
          <a:ext cx="0" cy="0"/>
          <a:chOff x="0" y="0"/>
          <a:chExt cx="0" cy="0"/>
        </a:xfrm>
      </p:grpSpPr>
      <p:sp>
        <p:nvSpPr>
          <p:cNvPr id="5" name="TextBox 10">
            <a:extLst>
              <a:ext uri="{FF2B5EF4-FFF2-40B4-BE49-F238E27FC236}">
                <a16:creationId xmlns:a16="http://schemas.microsoft.com/office/drawing/2014/main" id="{055B97D3-8A79-B6C0-ABB0-20BA712ECF88}"/>
              </a:ext>
            </a:extLst>
          </p:cNvPr>
          <p:cNvSpPr txBox="1"/>
          <p:nvPr/>
        </p:nvSpPr>
        <p:spPr>
          <a:xfrm>
            <a:off x="9214338" y="490568"/>
            <a:ext cx="2977662" cy="646331"/>
          </a:xfrm>
          <a:prstGeom prst="rect">
            <a:avLst/>
          </a:prstGeom>
          <a:solidFill>
            <a:schemeClr val="accent1">
              <a:lumMod val="50000"/>
            </a:schemeClr>
          </a:solidFill>
        </p:spPr>
        <p:txBody>
          <a:bodyPr wrap="square" rtlCol="0">
            <a:spAutoFit/>
          </a:bodyPr>
          <a:lstStyle/>
          <a:p>
            <a:pPr algn="ctr" rtl="1"/>
            <a:r>
              <a:rPr lang="ar-SA" sz="3600" b="1" dirty="0">
                <a:solidFill>
                  <a:schemeClr val="bg1"/>
                </a:solidFill>
                <a:latin typeface="Tajawal" panose="00000500000000000000" pitchFamily="2" charset="-78"/>
              </a:rPr>
              <a:t>أهمية المشروع</a:t>
            </a:r>
            <a:endParaRPr lang="en-US" sz="4400" b="1" dirty="0">
              <a:solidFill>
                <a:schemeClr val="bg1"/>
              </a:solidFill>
              <a:latin typeface="Tajawal" panose="00000500000000000000" pitchFamily="2" charset="-78"/>
            </a:endParaRPr>
          </a:p>
        </p:txBody>
      </p:sp>
      <p:sp>
        <p:nvSpPr>
          <p:cNvPr id="7" name="PPTLabsHighlightBackgroundShape202406011933083667">
            <a:extLst>
              <a:ext uri="{FF2B5EF4-FFF2-40B4-BE49-F238E27FC236}">
                <a16:creationId xmlns:a16="http://schemas.microsoft.com/office/drawing/2014/main" id="{59DFB44C-B0EA-8C47-61A5-A5A3FD815CBD}"/>
              </a:ext>
            </a:extLst>
          </p:cNvPr>
          <p:cNvSpPr>
            <a:spLocks/>
          </p:cNvSpPr>
          <p:nvPr>
            <p:custDataLst>
              <p:tags r:id="rId1"/>
            </p:custDataLst>
          </p:nvPr>
        </p:nvSpPr>
        <p:spPr>
          <a:xfrm>
            <a:off x="8139026" y="2004883"/>
            <a:ext cx="2890901"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PTLabsHighlightBackgroundShape202406011933083746">
            <a:extLst>
              <a:ext uri="{FF2B5EF4-FFF2-40B4-BE49-F238E27FC236}">
                <a16:creationId xmlns:a16="http://schemas.microsoft.com/office/drawing/2014/main" id="{DC735C86-6188-BFED-F693-0484966BA60F}"/>
              </a:ext>
            </a:extLst>
          </p:cNvPr>
          <p:cNvSpPr>
            <a:spLocks/>
          </p:cNvSpPr>
          <p:nvPr>
            <p:custDataLst>
              <p:tags r:id="rId2"/>
            </p:custDataLst>
          </p:nvPr>
        </p:nvSpPr>
        <p:spPr>
          <a:xfrm>
            <a:off x="7764376" y="2492563"/>
            <a:ext cx="3265551"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PTLabsHighlightBackgroundShape202406011933083836">
            <a:extLst>
              <a:ext uri="{FF2B5EF4-FFF2-40B4-BE49-F238E27FC236}">
                <a16:creationId xmlns:a16="http://schemas.microsoft.com/office/drawing/2014/main" id="{C1710EA7-9FA6-3F07-D026-7EEE5FE081F9}"/>
              </a:ext>
            </a:extLst>
          </p:cNvPr>
          <p:cNvSpPr>
            <a:spLocks/>
          </p:cNvSpPr>
          <p:nvPr>
            <p:custDataLst>
              <p:tags r:id="rId3"/>
            </p:custDataLst>
          </p:nvPr>
        </p:nvSpPr>
        <p:spPr>
          <a:xfrm>
            <a:off x="8058063" y="2980243"/>
            <a:ext cx="2971864"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PTLabsHighlightBackgroundShape202406011933083906">
            <a:extLst>
              <a:ext uri="{FF2B5EF4-FFF2-40B4-BE49-F238E27FC236}">
                <a16:creationId xmlns:a16="http://schemas.microsoft.com/office/drawing/2014/main" id="{EEF8ED35-E767-BFA5-4C08-32CA8816E941}"/>
              </a:ext>
            </a:extLst>
          </p:cNvPr>
          <p:cNvSpPr>
            <a:spLocks/>
          </p:cNvSpPr>
          <p:nvPr>
            <p:custDataLst>
              <p:tags r:id="rId4"/>
            </p:custDataLst>
          </p:nvPr>
        </p:nvSpPr>
        <p:spPr>
          <a:xfrm>
            <a:off x="8294601" y="3467923"/>
            <a:ext cx="2735326"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PPTLabsHighlightBackgroundShape202406011933083976">
            <a:extLst>
              <a:ext uri="{FF2B5EF4-FFF2-40B4-BE49-F238E27FC236}">
                <a16:creationId xmlns:a16="http://schemas.microsoft.com/office/drawing/2014/main" id="{2D744FCB-6CE7-813D-5B0E-D859D7B36569}"/>
              </a:ext>
            </a:extLst>
          </p:cNvPr>
          <p:cNvSpPr/>
          <p:nvPr>
            <p:custDataLst>
              <p:tags r:id="rId5"/>
            </p:custDataLst>
          </p:nvPr>
        </p:nvSpPr>
        <p:spPr>
          <a:xfrm>
            <a:off x="7445288" y="3955603"/>
            <a:ext cx="3584639"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HighlightBackgroundShape986759f9-368d-4269-893a-8df4aa5504f0">
            <a:extLst>
              <a:ext uri="{FF2B5EF4-FFF2-40B4-BE49-F238E27FC236}">
                <a16:creationId xmlns:a16="http://schemas.microsoft.com/office/drawing/2014/main" id="{8364AF81-FC7C-0B44-1ED5-78D99E7124EB}"/>
              </a:ext>
            </a:extLst>
          </p:cNvPr>
          <p:cNvSpPr txBox="1"/>
          <p:nvPr/>
        </p:nvSpPr>
        <p:spPr>
          <a:xfrm>
            <a:off x="7198400" y="1959163"/>
            <a:ext cx="4437433" cy="2554545"/>
          </a:xfrm>
          <a:prstGeom prst="rect">
            <a:avLst/>
          </a:prstGeom>
          <a:noFill/>
        </p:spPr>
        <p:txBody>
          <a:bodyPr wrap="none" rtlCol="0">
            <a:spAutoFit/>
          </a:bodyPr>
          <a:lstStyle/>
          <a:p>
            <a:pPr marL="514350" indent="-514350" algn="r" rtl="1">
              <a:buFont typeface="+mj-lt"/>
              <a:buAutoNum type="arabicPeriod"/>
            </a:pPr>
            <a:r>
              <a:rPr lang="ar-SA" sz="3200" dirty="0"/>
              <a:t>تحسين تجربة الطلاب</a:t>
            </a:r>
          </a:p>
          <a:p>
            <a:pPr marL="514350" indent="-514350" algn="r" rtl="1">
              <a:buFont typeface="+mj-lt"/>
              <a:buAutoNum type="arabicPeriod"/>
            </a:pPr>
            <a:r>
              <a:rPr lang="ar-SA" sz="3200" dirty="0"/>
              <a:t>تسهيل التواصل والتفاعل</a:t>
            </a:r>
          </a:p>
          <a:p>
            <a:pPr marL="514350" indent="-514350" algn="r" rtl="1">
              <a:buFont typeface="+mj-lt"/>
              <a:buAutoNum type="arabicPeriod"/>
            </a:pPr>
            <a:r>
              <a:rPr lang="ar-SA" sz="3200" dirty="0"/>
              <a:t>تحسين الكفاءة الادارية</a:t>
            </a:r>
          </a:p>
          <a:p>
            <a:pPr marL="514350" indent="-514350" algn="r" rtl="1">
              <a:buFont typeface="+mj-lt"/>
              <a:buAutoNum type="arabicPeriod"/>
            </a:pPr>
            <a:r>
              <a:rPr lang="ar-SA" sz="3200" dirty="0"/>
              <a:t>تعزيز سمعة الجامعة</a:t>
            </a:r>
          </a:p>
          <a:p>
            <a:pPr marL="514350" indent="-514350" algn="r" rtl="1">
              <a:buFont typeface="+mj-lt"/>
              <a:buAutoNum type="arabicPeriod"/>
            </a:pPr>
            <a:r>
              <a:rPr lang="ar-SA" sz="3200" dirty="0"/>
              <a:t>تحقيق الأهداف الاستراتيجية</a:t>
            </a:r>
          </a:p>
        </p:txBody>
      </p:sp>
    </p:spTree>
    <p:extLst>
      <p:ext uri="{BB962C8B-B14F-4D97-AF65-F5344CB8AC3E}">
        <p14:creationId xmlns:p14="http://schemas.microsoft.com/office/powerpoint/2010/main" val="3141843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fill="hold" grpId="0" nodeType="clickEffect">
                                  <p:stCondLst>
                                    <p:cond delay="0"/>
                                  </p:stCondLst>
                                  <p:childTnLst>
                                    <p:animMotion origin="layout" path="M 0 0 C -0.007682292 0.03555555 -0.007682292 0.03555555 -0.01536458 0.0711111 E" pathEditMode="relative" ptsTypes="">
                                      <p:cBhvr>
                                        <p:cTn id="11" dur="500" fill="hold"/>
                                        <p:tgtEl>
                                          <p:spTgt spid="7"/>
                                        </p:tgtEl>
                                        <p:attrNameLst>
                                          <p:attrName>ppt_x</p:attrName>
                                          <p:attrName>ppt_y</p:attrName>
                                        </p:attrNameLst>
                                      </p:cBhvr>
                                    </p:animMotion>
                                  </p:childTnLst>
                                </p:cTn>
                              </p:par>
                              <p:par>
                                <p:cTn id="12" presetID="6" presetClass="emph" presetSubtype="0" fill="hold" grpId="1" nodeType="withEffect">
                                  <p:stCondLst>
                                    <p:cond delay="0"/>
                                  </p:stCondLst>
                                  <p:childTnLst>
                                    <p:animScale>
                                      <p:cBhvr>
                                        <p:cTn id="13" dur="500" fill="hold"/>
                                        <p:tgtEl>
                                          <p:spTgt spid="7"/>
                                        </p:tgtEl>
                                      </p:cBhvr>
                                      <p:by x="112960" y="100000"/>
                                    </p:animScale>
                                  </p:childTnLst>
                                </p:cTn>
                              </p:par>
                            </p:childTnLst>
                          </p:cTn>
                        </p:par>
                        <p:par>
                          <p:cTn id="14" fill="hold">
                            <p:stCondLst>
                              <p:cond delay="500"/>
                            </p:stCondLst>
                            <p:childTnLst>
                              <p:par>
                                <p:cTn id="15" presetID="1" presetClass="entr" presetSubtype="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0" presetClass="exit" presetSubtype="0" fill="hold" grpId="2" nodeType="withEffect">
                                  <p:stCondLst>
                                    <p:cond delay="0"/>
                                  </p:stCondLst>
                                  <p:childTnLst>
                                    <p:animEffect transition="out" filter="fade">
                                      <p:cBhvr>
                                        <p:cTn id="18" dur="500"/>
                                        <p:tgtEl>
                                          <p:spTgt spid="7"/>
                                        </p:tgtEl>
                                      </p:cBhvr>
                                    </p:animEffect>
                                    <p:set>
                                      <p:cBhvr>
                                        <p:cTn id="19" dur="1" fill="hold">
                                          <p:stCondLst>
                                            <p:cond delay="499"/>
                                          </p:stCondLst>
                                        </p:cTn>
                                        <p:tgtEl>
                                          <p:spTgt spid="7"/>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42" presetClass="path" presetSubtype="0" fill="hold" grpId="1" nodeType="clickEffect">
                                  <p:stCondLst>
                                    <p:cond delay="0"/>
                                  </p:stCondLst>
                                  <p:childTnLst>
                                    <p:animMotion origin="layout" path="M 0 0 C 0.006022135 0.03555556 0.006022135 0.03555556 0.01204427 0.07111113 E" pathEditMode="relative" ptsTypes="">
                                      <p:cBhvr>
                                        <p:cTn id="23" dur="500" fill="hold"/>
                                        <p:tgtEl>
                                          <p:spTgt spid="8"/>
                                        </p:tgtEl>
                                        <p:attrNameLst>
                                          <p:attrName>ppt_x</p:attrName>
                                          <p:attrName>ppt_y</p:attrName>
                                        </p:attrNameLst>
                                      </p:cBhvr>
                                    </p:animMotion>
                                  </p:childTnLst>
                                </p:cTn>
                              </p:par>
                              <p:par>
                                <p:cTn id="24" presetID="6" presetClass="emph" presetSubtype="0" fill="hold" grpId="2" nodeType="withEffect">
                                  <p:stCondLst>
                                    <p:cond delay="0"/>
                                  </p:stCondLst>
                                  <p:childTnLst>
                                    <p:animScale>
                                      <p:cBhvr>
                                        <p:cTn id="25" dur="500" fill="hold"/>
                                        <p:tgtEl>
                                          <p:spTgt spid="8"/>
                                        </p:tgtEl>
                                      </p:cBhvr>
                                      <p:by x="91007" y="100000"/>
                                    </p:animScale>
                                  </p:childTnLst>
                                </p:cTn>
                              </p:par>
                            </p:childTnLst>
                          </p:cTn>
                        </p:par>
                        <p:par>
                          <p:cTn id="26" fill="hold">
                            <p:stCondLst>
                              <p:cond delay="500"/>
                            </p:stCondLst>
                            <p:childTnLst>
                              <p:par>
                                <p:cTn id="27" presetID="1" presetClass="entr" presetSubtype="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childTnLst>
                                </p:cTn>
                              </p:par>
                              <p:par>
                                <p:cTn id="29" presetID="10" presetClass="exit" presetSubtype="0" fill="hold" grpId="3" nodeType="withEffect">
                                  <p:stCondLst>
                                    <p:cond delay="0"/>
                                  </p:stCondLst>
                                  <p:childTnLst>
                                    <p:animEffect transition="out" filter="fade">
                                      <p:cBhvr>
                                        <p:cTn id="30" dur="500"/>
                                        <p:tgtEl>
                                          <p:spTgt spid="8"/>
                                        </p:tgtEl>
                                      </p:cBhvr>
                                    </p:animEffect>
                                    <p:set>
                                      <p:cBhvr>
                                        <p:cTn id="31" dur="1" fill="hold">
                                          <p:stCondLst>
                                            <p:cond delay="499"/>
                                          </p:stCondLst>
                                        </p:cTn>
                                        <p:tgtEl>
                                          <p:spTgt spid="8"/>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42" presetClass="path" presetSubtype="0" fill="hold" grpId="1" nodeType="clickEffect">
                                  <p:stCondLst>
                                    <p:cond delay="0"/>
                                  </p:stCondLst>
                                  <p:childTnLst>
                                    <p:animMotion origin="layout" path="M 0 0 C 0.00485026 0.03555555 0.00485026 0.03555555 0.009700521 0.0711111 E" pathEditMode="relative" ptsTypes="">
                                      <p:cBhvr>
                                        <p:cTn id="35" dur="500" fill="hold"/>
                                        <p:tgtEl>
                                          <p:spTgt spid="9"/>
                                        </p:tgtEl>
                                        <p:attrNameLst>
                                          <p:attrName>ppt_x</p:attrName>
                                          <p:attrName>ppt_y</p:attrName>
                                        </p:attrNameLst>
                                      </p:cBhvr>
                                    </p:animMotion>
                                  </p:childTnLst>
                                </p:cTn>
                              </p:par>
                              <p:par>
                                <p:cTn id="36" presetID="6" presetClass="emph" presetSubtype="0" fill="hold" grpId="2" nodeType="withEffect">
                                  <p:stCondLst>
                                    <p:cond delay="0"/>
                                  </p:stCondLst>
                                  <p:childTnLst>
                                    <p:animScale>
                                      <p:cBhvr>
                                        <p:cTn id="37" dur="500" fill="hold"/>
                                        <p:tgtEl>
                                          <p:spTgt spid="9"/>
                                        </p:tgtEl>
                                      </p:cBhvr>
                                      <p:by x="92041" y="100000"/>
                                    </p:animScale>
                                  </p:childTnLst>
                                </p:cTn>
                              </p:par>
                            </p:childTnLst>
                          </p:cTn>
                        </p:par>
                        <p:par>
                          <p:cTn id="38" fill="hold">
                            <p:stCondLst>
                              <p:cond delay="500"/>
                            </p:stCondLst>
                            <p:childTnLst>
                              <p:par>
                                <p:cTn id="39" presetID="1" presetClass="entr" presetSubtype="0"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childTnLst>
                                </p:cTn>
                              </p:par>
                              <p:par>
                                <p:cTn id="41" presetID="10" presetClass="exit" presetSubtype="0" fill="hold" grpId="3" nodeType="withEffect">
                                  <p:stCondLst>
                                    <p:cond delay="0"/>
                                  </p:stCondLst>
                                  <p:childTnLst>
                                    <p:animEffect transition="out" filter="fade">
                                      <p:cBhvr>
                                        <p:cTn id="42" dur="500"/>
                                        <p:tgtEl>
                                          <p:spTgt spid="9"/>
                                        </p:tgtEl>
                                      </p:cBhvr>
                                    </p:animEffect>
                                    <p:set>
                                      <p:cBhvr>
                                        <p:cTn id="43" dur="1" fill="hold">
                                          <p:stCondLst>
                                            <p:cond delay="499"/>
                                          </p:stCondLst>
                                        </p:cTn>
                                        <p:tgtEl>
                                          <p:spTgt spid="9"/>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42" presetClass="path" presetSubtype="0" fill="hold" grpId="1" nodeType="clickEffect">
                                  <p:stCondLst>
                                    <p:cond delay="0"/>
                                  </p:stCondLst>
                                  <p:childTnLst>
                                    <p:animMotion origin="layout" path="M 0 0 C -0.01741537 0.03555558 -0.01741537 0.03555558 -0.03483073 0.07111116 E" pathEditMode="relative" ptsTypes="">
                                      <p:cBhvr>
                                        <p:cTn id="47" dur="500" fill="hold"/>
                                        <p:tgtEl>
                                          <p:spTgt spid="10"/>
                                        </p:tgtEl>
                                        <p:attrNameLst>
                                          <p:attrName>ppt_x</p:attrName>
                                          <p:attrName>ppt_y</p:attrName>
                                        </p:attrNameLst>
                                      </p:cBhvr>
                                    </p:animMotion>
                                  </p:childTnLst>
                                </p:cTn>
                              </p:par>
                              <p:par>
                                <p:cTn id="48" presetID="6" presetClass="emph" presetSubtype="0" fill="hold" grpId="2" nodeType="withEffect">
                                  <p:stCondLst>
                                    <p:cond delay="0"/>
                                  </p:stCondLst>
                                  <p:childTnLst>
                                    <p:animScale>
                                      <p:cBhvr>
                                        <p:cTn id="49" dur="500" fill="hold"/>
                                        <p:tgtEl>
                                          <p:spTgt spid="10"/>
                                        </p:tgtEl>
                                      </p:cBhvr>
                                      <p:by x="131050" y="100000"/>
                                    </p:animScale>
                                  </p:childTnLst>
                                </p:cTn>
                              </p:par>
                            </p:childTnLst>
                          </p:cTn>
                        </p:par>
                        <p:par>
                          <p:cTn id="50" fill="hold">
                            <p:stCondLst>
                              <p:cond delay="500"/>
                            </p:stCondLst>
                            <p:childTnLst>
                              <p:par>
                                <p:cTn id="51" presetID="1" presetClass="entr" presetSubtype="0" fill="hold" grpId="0" nodeType="afterEffect">
                                  <p:stCondLst>
                                    <p:cond delay="0"/>
                                  </p:stCondLst>
                                  <p:childTnLst>
                                    <p:set>
                                      <p:cBhvr>
                                        <p:cTn id="52" dur="1" fill="hold">
                                          <p:stCondLst>
                                            <p:cond delay="0"/>
                                          </p:stCondLst>
                                        </p:cTn>
                                        <p:tgtEl>
                                          <p:spTgt spid="11"/>
                                        </p:tgtEl>
                                        <p:attrNameLst>
                                          <p:attrName>style.visibility</p:attrName>
                                        </p:attrNameLst>
                                      </p:cBhvr>
                                      <p:to>
                                        <p:strVal val="visible"/>
                                      </p:to>
                                    </p:set>
                                  </p:childTnLst>
                                </p:cTn>
                              </p:par>
                              <p:par>
                                <p:cTn id="53" presetID="10" presetClass="exit" presetSubtype="0" fill="hold" grpId="3" nodeType="withEffect">
                                  <p:stCondLst>
                                    <p:cond delay="0"/>
                                  </p:stCondLst>
                                  <p:childTnLst>
                                    <p:animEffect transition="out" filter="fade">
                                      <p:cBhvr>
                                        <p:cTn id="54" dur="500"/>
                                        <p:tgtEl>
                                          <p:spTgt spid="10"/>
                                        </p:tgtEl>
                                      </p:cBhvr>
                                    </p:animEffect>
                                    <p:set>
                                      <p:cBhvr>
                                        <p:cTn id="55"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7" grpId="1" animBg="1"/>
      <p:bldP spid="7" grpId="2" animBg="1"/>
      <p:bldP spid="8" grpId="0" animBg="1"/>
      <p:bldP spid="8" grpId="1" animBg="1"/>
      <p:bldP spid="8" grpId="2" animBg="1"/>
      <p:bldP spid="8" grpId="3" animBg="1"/>
      <p:bldP spid="9" grpId="0" animBg="1"/>
      <p:bldP spid="9" grpId="1" animBg="1"/>
      <p:bldP spid="9" grpId="2" animBg="1"/>
      <p:bldP spid="9" grpId="3" animBg="1"/>
      <p:bldP spid="10" grpId="0" animBg="1"/>
      <p:bldP spid="10" grpId="1" animBg="1"/>
      <p:bldP spid="10" grpId="2" animBg="1"/>
      <p:bldP spid="10" grpId="3" animBg="1"/>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name="PPTLabsHighlightBulletsSlide202406011936438328">
    <p:spTree>
      <p:nvGrpSpPr>
        <p:cNvPr id="1" name=""/>
        <p:cNvGrpSpPr/>
        <p:nvPr/>
      </p:nvGrpSpPr>
      <p:grpSpPr>
        <a:xfrm>
          <a:off x="0" y="0"/>
          <a:ext cx="0" cy="0"/>
          <a:chOff x="0" y="0"/>
          <a:chExt cx="0" cy="0"/>
        </a:xfrm>
      </p:grpSpPr>
      <p:sp>
        <p:nvSpPr>
          <p:cNvPr id="2" name="TextBox 10">
            <a:extLst>
              <a:ext uri="{FF2B5EF4-FFF2-40B4-BE49-F238E27FC236}">
                <a16:creationId xmlns:a16="http://schemas.microsoft.com/office/drawing/2014/main" id="{7BD4A453-E51A-B180-B042-6426B63877E0}"/>
              </a:ext>
            </a:extLst>
          </p:cNvPr>
          <p:cNvSpPr txBox="1"/>
          <p:nvPr/>
        </p:nvSpPr>
        <p:spPr>
          <a:xfrm>
            <a:off x="9214338" y="490568"/>
            <a:ext cx="2977662" cy="646331"/>
          </a:xfrm>
          <a:prstGeom prst="rect">
            <a:avLst/>
          </a:prstGeom>
          <a:solidFill>
            <a:schemeClr val="accent1">
              <a:lumMod val="50000"/>
            </a:schemeClr>
          </a:solidFill>
        </p:spPr>
        <p:txBody>
          <a:bodyPr wrap="square" rtlCol="0">
            <a:spAutoFit/>
          </a:bodyPr>
          <a:lstStyle/>
          <a:p>
            <a:pPr algn="ctr" rtl="1"/>
            <a:r>
              <a:rPr lang="ar-SA" sz="3600" b="1" dirty="0">
                <a:solidFill>
                  <a:schemeClr val="bg1"/>
                </a:solidFill>
                <a:latin typeface="Tajawal" panose="00000500000000000000" pitchFamily="2" charset="-78"/>
              </a:rPr>
              <a:t>الافتراضات</a:t>
            </a:r>
            <a:endParaRPr lang="en-US" sz="4400" b="1" dirty="0">
              <a:solidFill>
                <a:schemeClr val="bg1"/>
              </a:solidFill>
              <a:latin typeface="Tajawal" panose="00000500000000000000" pitchFamily="2" charset="-78"/>
            </a:endParaRPr>
          </a:p>
        </p:txBody>
      </p:sp>
      <p:sp>
        <p:nvSpPr>
          <p:cNvPr id="4" name="PPTLabsHighlightBackgroundShape202406011936438428">
            <a:extLst>
              <a:ext uri="{FF2B5EF4-FFF2-40B4-BE49-F238E27FC236}">
                <a16:creationId xmlns:a16="http://schemas.microsoft.com/office/drawing/2014/main" id="{89A167A3-A078-889F-59D2-A9FA905CD6AD}"/>
              </a:ext>
            </a:extLst>
          </p:cNvPr>
          <p:cNvSpPr>
            <a:spLocks/>
          </p:cNvSpPr>
          <p:nvPr>
            <p:custDataLst>
              <p:tags r:id="rId1"/>
            </p:custDataLst>
          </p:nvPr>
        </p:nvSpPr>
        <p:spPr>
          <a:xfrm>
            <a:off x="6892647" y="2004883"/>
            <a:ext cx="4137089"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PTLabsHighlightBackgroundShape202406011936438498">
            <a:extLst>
              <a:ext uri="{FF2B5EF4-FFF2-40B4-BE49-F238E27FC236}">
                <a16:creationId xmlns:a16="http://schemas.microsoft.com/office/drawing/2014/main" id="{87DD6E80-254E-4037-7A17-9B998A8BB594}"/>
              </a:ext>
            </a:extLst>
          </p:cNvPr>
          <p:cNvSpPr>
            <a:spLocks/>
          </p:cNvSpPr>
          <p:nvPr>
            <p:custDataLst>
              <p:tags r:id="rId2"/>
            </p:custDataLst>
          </p:nvPr>
        </p:nvSpPr>
        <p:spPr>
          <a:xfrm>
            <a:off x="7821335" y="2492563"/>
            <a:ext cx="3208401"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PTLabsHighlightBackgroundShape202406011936438577">
            <a:extLst>
              <a:ext uri="{FF2B5EF4-FFF2-40B4-BE49-F238E27FC236}">
                <a16:creationId xmlns:a16="http://schemas.microsoft.com/office/drawing/2014/main" id="{4E27C207-EB5B-6787-BBBD-1AC47270CA22}"/>
              </a:ext>
            </a:extLst>
          </p:cNvPr>
          <p:cNvSpPr>
            <a:spLocks/>
          </p:cNvSpPr>
          <p:nvPr>
            <p:custDataLst>
              <p:tags r:id="rId3"/>
            </p:custDataLst>
          </p:nvPr>
        </p:nvSpPr>
        <p:spPr>
          <a:xfrm>
            <a:off x="6549747" y="2980243"/>
            <a:ext cx="4479989"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PPTLabsHighlightBackgroundShape202406011936438637">
            <a:extLst>
              <a:ext uri="{FF2B5EF4-FFF2-40B4-BE49-F238E27FC236}">
                <a16:creationId xmlns:a16="http://schemas.microsoft.com/office/drawing/2014/main" id="{4E0C6FB4-3BD3-A0CA-F390-3C7667CAFE76}"/>
              </a:ext>
            </a:extLst>
          </p:cNvPr>
          <p:cNvSpPr>
            <a:spLocks/>
          </p:cNvSpPr>
          <p:nvPr>
            <p:custDataLst>
              <p:tags r:id="rId4"/>
            </p:custDataLst>
          </p:nvPr>
        </p:nvSpPr>
        <p:spPr>
          <a:xfrm>
            <a:off x="8751610" y="3467923"/>
            <a:ext cx="2278126"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PTLabsHighlightBackgroundShape202406011936438707">
            <a:extLst>
              <a:ext uri="{FF2B5EF4-FFF2-40B4-BE49-F238E27FC236}">
                <a16:creationId xmlns:a16="http://schemas.microsoft.com/office/drawing/2014/main" id="{D262BD5D-3949-0D34-1666-7A9FC0F1A8EC}"/>
              </a:ext>
            </a:extLst>
          </p:cNvPr>
          <p:cNvSpPr>
            <a:spLocks/>
          </p:cNvSpPr>
          <p:nvPr>
            <p:custDataLst>
              <p:tags r:id="rId5"/>
            </p:custDataLst>
          </p:nvPr>
        </p:nvSpPr>
        <p:spPr>
          <a:xfrm>
            <a:off x="9402485" y="3955603"/>
            <a:ext cx="1627251"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PTLabsHighlightBackgroundShape202406011936438777">
            <a:extLst>
              <a:ext uri="{FF2B5EF4-FFF2-40B4-BE49-F238E27FC236}">
                <a16:creationId xmlns:a16="http://schemas.microsoft.com/office/drawing/2014/main" id="{BCC951A0-10FD-5CB0-D309-2A33C3ADBAC3}"/>
              </a:ext>
            </a:extLst>
          </p:cNvPr>
          <p:cNvSpPr>
            <a:spLocks/>
          </p:cNvSpPr>
          <p:nvPr>
            <p:custDataLst>
              <p:tags r:id="rId6"/>
            </p:custDataLst>
          </p:nvPr>
        </p:nvSpPr>
        <p:spPr>
          <a:xfrm>
            <a:off x="8405535" y="4443283"/>
            <a:ext cx="2624201"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PTLabsHighlightBackgroundShape202406011936438835">
            <a:extLst>
              <a:ext uri="{FF2B5EF4-FFF2-40B4-BE49-F238E27FC236}">
                <a16:creationId xmlns:a16="http://schemas.microsoft.com/office/drawing/2014/main" id="{279EB1CF-A0B7-3FFE-A024-455E3A2600C4}"/>
              </a:ext>
            </a:extLst>
          </p:cNvPr>
          <p:cNvSpPr/>
          <p:nvPr>
            <p:custDataLst>
              <p:tags r:id="rId7"/>
            </p:custDataLst>
          </p:nvPr>
        </p:nvSpPr>
        <p:spPr>
          <a:xfrm>
            <a:off x="7076797" y="4930963"/>
            <a:ext cx="3952939"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HighlightBackgroundShape081f00ed-9d0f-42c2-b9f4-50e9f9b026a4">
            <a:extLst>
              <a:ext uri="{FF2B5EF4-FFF2-40B4-BE49-F238E27FC236}">
                <a16:creationId xmlns:a16="http://schemas.microsoft.com/office/drawing/2014/main" id="{91AB9E4B-F38F-DDA2-ACD2-EE74F306FEEB}"/>
              </a:ext>
            </a:extLst>
          </p:cNvPr>
          <p:cNvSpPr txBox="1"/>
          <p:nvPr/>
        </p:nvSpPr>
        <p:spPr>
          <a:xfrm>
            <a:off x="6521934" y="1959163"/>
            <a:ext cx="5113899" cy="3539430"/>
          </a:xfrm>
          <a:prstGeom prst="rect">
            <a:avLst/>
          </a:prstGeom>
          <a:noFill/>
        </p:spPr>
        <p:txBody>
          <a:bodyPr wrap="none" rtlCol="0">
            <a:spAutoFit/>
          </a:bodyPr>
          <a:lstStyle/>
          <a:p>
            <a:pPr marL="514350" indent="-514350" algn="r" rtl="1">
              <a:buFont typeface="+mj-lt"/>
              <a:buAutoNum type="arabicPeriod"/>
            </a:pPr>
            <a:r>
              <a:rPr lang="ar-SA" sz="3200" dirty="0"/>
              <a:t>توافر موارد مالية وبشرية كافية</a:t>
            </a:r>
          </a:p>
          <a:p>
            <a:pPr marL="514350" indent="-514350" algn="r" rtl="1">
              <a:buFont typeface="+mj-lt"/>
              <a:buAutoNum type="arabicPeriod"/>
            </a:pPr>
            <a:r>
              <a:rPr lang="ar-SA" sz="3200" dirty="0"/>
              <a:t>توافر البيانات والمحتوى</a:t>
            </a:r>
          </a:p>
          <a:p>
            <a:pPr marL="514350" indent="-514350" algn="r" rtl="1">
              <a:buFont typeface="+mj-lt"/>
              <a:buAutoNum type="arabicPeriod"/>
            </a:pPr>
            <a:r>
              <a:rPr lang="ar-SA" sz="3200" dirty="0"/>
              <a:t>احترام المعايير والمتطلبات الامنية</a:t>
            </a:r>
          </a:p>
          <a:p>
            <a:pPr marL="514350" indent="-514350" algn="r" rtl="1">
              <a:buFont typeface="+mj-lt"/>
              <a:buAutoNum type="arabicPeriod"/>
            </a:pPr>
            <a:r>
              <a:rPr lang="ar-SA" sz="3200" dirty="0"/>
              <a:t>توافر الدعم الفني</a:t>
            </a:r>
          </a:p>
          <a:p>
            <a:pPr marL="514350" indent="-514350" algn="r" rtl="1">
              <a:buFont typeface="+mj-lt"/>
              <a:buAutoNum type="arabicPeriod"/>
            </a:pPr>
            <a:r>
              <a:rPr lang="ar-SA" sz="3200" dirty="0"/>
              <a:t>قدرة التوسع</a:t>
            </a:r>
          </a:p>
          <a:p>
            <a:pPr marL="514350" indent="-514350" algn="r" rtl="1">
              <a:buFont typeface="+mj-lt"/>
              <a:buAutoNum type="arabicPeriod"/>
            </a:pPr>
            <a:r>
              <a:rPr lang="ar-SA" sz="3200" dirty="0"/>
              <a:t>اتباع </a:t>
            </a:r>
            <a:r>
              <a:rPr lang="ar-SA" sz="3200" dirty="0" err="1"/>
              <a:t>معاييرالتوافق</a:t>
            </a:r>
            <a:r>
              <a:rPr lang="ar-SA" sz="3200" dirty="0"/>
              <a:t> </a:t>
            </a:r>
          </a:p>
          <a:p>
            <a:pPr marL="514350" indent="-514350" algn="r" rtl="1">
              <a:buFont typeface="+mj-lt"/>
              <a:buAutoNum type="arabicPeriod"/>
            </a:pPr>
            <a:r>
              <a:rPr lang="ar-SA" sz="3200" dirty="0"/>
              <a:t>توافر التعاون والتوافق الاداري</a:t>
            </a:r>
          </a:p>
        </p:txBody>
      </p:sp>
    </p:spTree>
    <p:extLst>
      <p:ext uri="{BB962C8B-B14F-4D97-AF65-F5344CB8AC3E}">
        <p14:creationId xmlns:p14="http://schemas.microsoft.com/office/powerpoint/2010/main" val="2060989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fill="hold" grpId="0" nodeType="clickEffect">
                                  <p:stCondLst>
                                    <p:cond delay="0"/>
                                  </p:stCondLst>
                                  <p:childTnLst>
                                    <p:animMotion origin="layout" path="M 0 0 C 0.019043 0.03555555 0.019043 0.03555555 0.038086 0.0711111 E" pathEditMode="relative" ptsTypes="">
                                      <p:cBhvr>
                                        <p:cTn id="11" dur="500" fill="hold"/>
                                        <p:tgtEl>
                                          <p:spTgt spid="4"/>
                                        </p:tgtEl>
                                        <p:attrNameLst>
                                          <p:attrName>ppt_x</p:attrName>
                                          <p:attrName>ppt_y</p:attrName>
                                        </p:attrNameLst>
                                      </p:cBhvr>
                                    </p:animMotion>
                                  </p:childTnLst>
                                </p:cTn>
                              </p:par>
                              <p:par>
                                <p:cTn id="12" presetID="6" presetClass="emph" presetSubtype="0" fill="hold" grpId="1" nodeType="withEffect">
                                  <p:stCondLst>
                                    <p:cond delay="0"/>
                                  </p:stCondLst>
                                  <p:childTnLst>
                                    <p:animScale>
                                      <p:cBhvr>
                                        <p:cTn id="13" dur="500" fill="hold"/>
                                        <p:tgtEl>
                                          <p:spTgt spid="4"/>
                                        </p:tgtEl>
                                      </p:cBhvr>
                                      <p:by x="77552" y="100000"/>
                                    </p:animScale>
                                  </p:childTnLst>
                                </p:cTn>
                              </p:par>
                            </p:childTnLst>
                          </p:cTn>
                        </p:par>
                        <p:par>
                          <p:cTn id="14" fill="hold">
                            <p:stCondLst>
                              <p:cond delay="500"/>
                            </p:stCondLst>
                            <p:childTnLst>
                              <p:par>
                                <p:cTn id="15" presetID="1"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0" presetClass="exit" presetSubtype="0" fill="hold" grpId="2" nodeType="withEffect">
                                  <p:stCondLst>
                                    <p:cond delay="0"/>
                                  </p:stCondLst>
                                  <p:childTnLst>
                                    <p:animEffect transition="out" filter="fade">
                                      <p:cBhvr>
                                        <p:cTn id="18" dur="500"/>
                                        <p:tgtEl>
                                          <p:spTgt spid="4"/>
                                        </p:tgtEl>
                                      </p:cBhvr>
                                    </p:animEffect>
                                    <p:set>
                                      <p:cBhvr>
                                        <p:cTn id="19" dur="1" fill="hold">
                                          <p:stCondLst>
                                            <p:cond delay="499"/>
                                          </p:stCondLst>
                                        </p:cTn>
                                        <p:tgtEl>
                                          <p:spTgt spid="4"/>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42" presetClass="path" presetSubtype="0" fill="hold" grpId="1" nodeType="clickEffect">
                                  <p:stCondLst>
                                    <p:cond delay="0"/>
                                  </p:stCondLst>
                                  <p:childTnLst>
                                    <p:animMotion origin="layout" path="M 0 0 C -0.02607425 0.03555556 -0.02607425 0.03555556 -0.0521485 0.07111113 E" pathEditMode="relative" ptsTypes="">
                                      <p:cBhvr>
                                        <p:cTn id="23" dur="500" fill="hold"/>
                                        <p:tgtEl>
                                          <p:spTgt spid="5"/>
                                        </p:tgtEl>
                                        <p:attrNameLst>
                                          <p:attrName>ppt_x</p:attrName>
                                          <p:attrName>ppt_y</p:attrName>
                                        </p:attrNameLst>
                                      </p:cBhvr>
                                    </p:animMotion>
                                  </p:childTnLst>
                                </p:cTn>
                              </p:par>
                              <p:par>
                                <p:cTn id="24" presetID="6" presetClass="emph" presetSubtype="0" fill="hold" grpId="2" nodeType="withEffect">
                                  <p:stCondLst>
                                    <p:cond delay="0"/>
                                  </p:stCondLst>
                                  <p:childTnLst>
                                    <p:animScale>
                                      <p:cBhvr>
                                        <p:cTn id="25" dur="500" fill="hold"/>
                                        <p:tgtEl>
                                          <p:spTgt spid="5"/>
                                        </p:tgtEl>
                                      </p:cBhvr>
                                      <p:by x="139633" y="100000"/>
                                    </p:animScale>
                                  </p:childTnLst>
                                </p:cTn>
                              </p:par>
                            </p:childTnLst>
                          </p:cTn>
                        </p:par>
                        <p:par>
                          <p:cTn id="26" fill="hold">
                            <p:stCondLst>
                              <p:cond delay="500"/>
                            </p:stCondLst>
                            <p:childTnLst>
                              <p:par>
                                <p:cTn id="27" presetID="1" presetClass="entr" presetSubtype="0"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0" presetClass="exit" presetSubtype="0" fill="hold" grpId="3" nodeType="withEffect">
                                  <p:stCondLst>
                                    <p:cond delay="0"/>
                                  </p:stCondLst>
                                  <p:childTnLst>
                                    <p:animEffect transition="out" filter="fade">
                                      <p:cBhvr>
                                        <p:cTn id="30" dur="500"/>
                                        <p:tgtEl>
                                          <p:spTgt spid="5"/>
                                        </p:tgtEl>
                                      </p:cBhvr>
                                    </p:animEffect>
                                    <p:set>
                                      <p:cBhvr>
                                        <p:cTn id="31" dur="1" fill="hold">
                                          <p:stCondLst>
                                            <p:cond delay="499"/>
                                          </p:stCondLst>
                                        </p:cTn>
                                        <p:tgtEl>
                                          <p:spTgt spid="5"/>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42" presetClass="path" presetSubtype="0" fill="hold" grpId="1" nodeType="clickEffect">
                                  <p:stCondLst>
                                    <p:cond delay="0"/>
                                  </p:stCondLst>
                                  <p:childTnLst>
                                    <p:animMotion origin="layout" path="M 0 0 C 0.04514977 0.03555555 0.04514977 0.03555555 0.09029954 0.0711111 E" pathEditMode="relative" ptsTypes="">
                                      <p:cBhvr>
                                        <p:cTn id="35" dur="500" fill="hold"/>
                                        <p:tgtEl>
                                          <p:spTgt spid="6"/>
                                        </p:tgtEl>
                                        <p:attrNameLst>
                                          <p:attrName>ppt_x</p:attrName>
                                          <p:attrName>ppt_y</p:attrName>
                                        </p:attrNameLst>
                                      </p:cBhvr>
                                    </p:animMotion>
                                  </p:childTnLst>
                                </p:cTn>
                              </p:par>
                              <p:par>
                                <p:cTn id="36" presetID="6" presetClass="emph" presetSubtype="0" fill="hold" grpId="2" nodeType="withEffect">
                                  <p:stCondLst>
                                    <p:cond delay="0"/>
                                  </p:stCondLst>
                                  <p:childTnLst>
                                    <p:animScale>
                                      <p:cBhvr>
                                        <p:cTn id="37" dur="500" fill="hold"/>
                                        <p:tgtEl>
                                          <p:spTgt spid="6"/>
                                        </p:tgtEl>
                                      </p:cBhvr>
                                      <p:by x="50851" y="100000"/>
                                    </p:animScale>
                                  </p:childTnLst>
                                </p:cTn>
                              </p:par>
                            </p:childTnLst>
                          </p:cTn>
                        </p:par>
                        <p:par>
                          <p:cTn id="38" fill="hold">
                            <p:stCondLst>
                              <p:cond delay="500"/>
                            </p:stCondLst>
                            <p:childTnLst>
                              <p:par>
                                <p:cTn id="39" presetID="1" presetClass="entr" presetSubtype="0"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childTnLst>
                                </p:cTn>
                              </p:par>
                              <p:par>
                                <p:cTn id="41" presetID="10" presetClass="exit" presetSubtype="0" fill="hold" grpId="3" nodeType="withEffect">
                                  <p:stCondLst>
                                    <p:cond delay="0"/>
                                  </p:stCondLst>
                                  <p:childTnLst>
                                    <p:animEffect transition="out" filter="fade">
                                      <p:cBhvr>
                                        <p:cTn id="42" dur="500"/>
                                        <p:tgtEl>
                                          <p:spTgt spid="6"/>
                                        </p:tgtEl>
                                      </p:cBhvr>
                                    </p:animEffect>
                                    <p:set>
                                      <p:cBhvr>
                                        <p:cTn id="43" dur="1" fill="hold">
                                          <p:stCondLst>
                                            <p:cond delay="499"/>
                                          </p:stCondLst>
                                        </p:cTn>
                                        <p:tgtEl>
                                          <p:spTgt spid="6"/>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42" presetClass="path" presetSubtype="0" fill="hold" grpId="1" nodeType="clickEffect">
                                  <p:stCondLst>
                                    <p:cond delay="0"/>
                                  </p:stCondLst>
                                  <p:childTnLst>
                                    <p:animMotion origin="layout" path="M 0 0 C 0.01334635 0.03555558 0.01334635 0.03555558 0.02669271 0.07111116 E" pathEditMode="relative" ptsTypes="">
                                      <p:cBhvr>
                                        <p:cTn id="47" dur="500" fill="hold"/>
                                        <p:tgtEl>
                                          <p:spTgt spid="7"/>
                                        </p:tgtEl>
                                        <p:attrNameLst>
                                          <p:attrName>ppt_x</p:attrName>
                                          <p:attrName>ppt_y</p:attrName>
                                        </p:attrNameLst>
                                      </p:cBhvr>
                                    </p:animMotion>
                                  </p:childTnLst>
                                </p:cTn>
                              </p:par>
                              <p:par>
                                <p:cTn id="48" presetID="6" presetClass="emph" presetSubtype="0" fill="hold" grpId="2" nodeType="withEffect">
                                  <p:stCondLst>
                                    <p:cond delay="0"/>
                                  </p:stCondLst>
                                  <p:childTnLst>
                                    <p:animScale>
                                      <p:cBhvr>
                                        <p:cTn id="49" dur="500" fill="hold"/>
                                        <p:tgtEl>
                                          <p:spTgt spid="7"/>
                                        </p:tgtEl>
                                      </p:cBhvr>
                                      <p:by x="71429" y="100000"/>
                                    </p:animScale>
                                  </p:childTnLst>
                                </p:cTn>
                              </p:par>
                            </p:childTnLst>
                          </p:cTn>
                        </p:par>
                        <p:par>
                          <p:cTn id="50" fill="hold">
                            <p:stCondLst>
                              <p:cond delay="500"/>
                            </p:stCondLst>
                            <p:childTnLst>
                              <p:par>
                                <p:cTn id="51" presetID="1" presetClass="entr" presetSubtype="0" fill="hold" grpId="0" nodeType="afterEffect">
                                  <p:stCondLst>
                                    <p:cond delay="0"/>
                                  </p:stCondLst>
                                  <p:childTnLst>
                                    <p:set>
                                      <p:cBhvr>
                                        <p:cTn id="52" dur="1" fill="hold">
                                          <p:stCondLst>
                                            <p:cond delay="0"/>
                                          </p:stCondLst>
                                        </p:cTn>
                                        <p:tgtEl>
                                          <p:spTgt spid="8"/>
                                        </p:tgtEl>
                                        <p:attrNameLst>
                                          <p:attrName>style.visibility</p:attrName>
                                        </p:attrNameLst>
                                      </p:cBhvr>
                                      <p:to>
                                        <p:strVal val="visible"/>
                                      </p:to>
                                    </p:set>
                                  </p:childTnLst>
                                </p:cTn>
                              </p:par>
                              <p:par>
                                <p:cTn id="53" presetID="10" presetClass="exit" presetSubtype="0" fill="hold" grpId="3" nodeType="withEffect">
                                  <p:stCondLst>
                                    <p:cond delay="0"/>
                                  </p:stCondLst>
                                  <p:childTnLst>
                                    <p:animEffect transition="out" filter="fade">
                                      <p:cBhvr>
                                        <p:cTn id="54" dur="500"/>
                                        <p:tgtEl>
                                          <p:spTgt spid="7"/>
                                        </p:tgtEl>
                                      </p:cBhvr>
                                    </p:animEffect>
                                    <p:set>
                                      <p:cBhvr>
                                        <p:cTn id="55" dur="1" fill="hold">
                                          <p:stCondLst>
                                            <p:cond delay="499"/>
                                          </p:stCondLst>
                                        </p:cTn>
                                        <p:tgtEl>
                                          <p:spTgt spid="7"/>
                                        </p:tgtEl>
                                        <p:attrNameLst>
                                          <p:attrName>style.visibility</p:attrName>
                                        </p:attrNameLst>
                                      </p:cBhvr>
                                      <p:to>
                                        <p:strVal val="hidden"/>
                                      </p:to>
                                    </p:set>
                                  </p:childTnLst>
                                </p:cTn>
                              </p:par>
                            </p:childTnLst>
                          </p:cTn>
                        </p:par>
                      </p:childTnLst>
                    </p:cTn>
                  </p:par>
                  <p:par>
                    <p:cTn id="56" fill="hold">
                      <p:stCondLst>
                        <p:cond delay="indefinite"/>
                      </p:stCondLst>
                      <p:childTnLst>
                        <p:par>
                          <p:cTn id="57" fill="hold">
                            <p:stCondLst>
                              <p:cond delay="0"/>
                            </p:stCondLst>
                            <p:childTnLst>
                              <p:par>
                                <p:cTn id="58" presetID="42" presetClass="path" presetSubtype="0" fill="hold" grpId="1" nodeType="clickEffect">
                                  <p:stCondLst>
                                    <p:cond delay="0"/>
                                  </p:stCondLst>
                                  <p:childTnLst>
                                    <p:animMotion origin="layout" path="M 0 0 C -0.02044271 0.03555555 -0.02044271 0.03555555 -0.04088541 0.0711111 E" pathEditMode="relative" ptsTypes="">
                                      <p:cBhvr>
                                        <p:cTn id="59" dur="500" fill="hold"/>
                                        <p:tgtEl>
                                          <p:spTgt spid="8"/>
                                        </p:tgtEl>
                                        <p:attrNameLst>
                                          <p:attrName>ppt_x</p:attrName>
                                          <p:attrName>ppt_y</p:attrName>
                                        </p:attrNameLst>
                                      </p:cBhvr>
                                    </p:animMotion>
                                  </p:childTnLst>
                                </p:cTn>
                              </p:par>
                              <p:par>
                                <p:cTn id="60" presetID="6" presetClass="emph" presetSubtype="0" fill="hold" grpId="2" nodeType="withEffect">
                                  <p:stCondLst>
                                    <p:cond delay="0"/>
                                  </p:stCondLst>
                                  <p:childTnLst>
                                    <p:animScale>
                                      <p:cBhvr>
                                        <p:cTn id="61" dur="500" fill="hold"/>
                                        <p:tgtEl>
                                          <p:spTgt spid="8"/>
                                        </p:tgtEl>
                                      </p:cBhvr>
                                      <p:by x="161266" y="100000"/>
                                    </p:animScale>
                                  </p:childTnLst>
                                </p:cTn>
                              </p:par>
                            </p:childTnLst>
                          </p:cTn>
                        </p:par>
                        <p:par>
                          <p:cTn id="62" fill="hold">
                            <p:stCondLst>
                              <p:cond delay="500"/>
                            </p:stCondLst>
                            <p:childTnLst>
                              <p:par>
                                <p:cTn id="63" presetID="1" presetClass="entr" presetSubtype="0" fill="hold" grpId="0" nodeType="afterEffect">
                                  <p:stCondLst>
                                    <p:cond delay="0"/>
                                  </p:stCondLst>
                                  <p:childTnLst>
                                    <p:set>
                                      <p:cBhvr>
                                        <p:cTn id="64" dur="1" fill="hold">
                                          <p:stCondLst>
                                            <p:cond delay="0"/>
                                          </p:stCondLst>
                                        </p:cTn>
                                        <p:tgtEl>
                                          <p:spTgt spid="9"/>
                                        </p:tgtEl>
                                        <p:attrNameLst>
                                          <p:attrName>style.visibility</p:attrName>
                                        </p:attrNameLst>
                                      </p:cBhvr>
                                      <p:to>
                                        <p:strVal val="visible"/>
                                      </p:to>
                                    </p:set>
                                  </p:childTnLst>
                                </p:cTn>
                              </p:par>
                              <p:par>
                                <p:cTn id="65" presetID="10" presetClass="exit" presetSubtype="0" fill="hold" grpId="3" nodeType="withEffect">
                                  <p:stCondLst>
                                    <p:cond delay="0"/>
                                  </p:stCondLst>
                                  <p:childTnLst>
                                    <p:animEffect transition="out" filter="fade">
                                      <p:cBhvr>
                                        <p:cTn id="66" dur="500"/>
                                        <p:tgtEl>
                                          <p:spTgt spid="8"/>
                                        </p:tgtEl>
                                      </p:cBhvr>
                                    </p:animEffect>
                                    <p:set>
                                      <p:cBhvr>
                                        <p:cTn id="67" dur="1" fill="hold">
                                          <p:stCondLst>
                                            <p:cond delay="499"/>
                                          </p:stCondLst>
                                        </p:cTn>
                                        <p:tgtEl>
                                          <p:spTgt spid="8"/>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42" presetClass="path" presetSubtype="0" fill="hold" grpId="1" nodeType="clickEffect">
                                  <p:stCondLst>
                                    <p:cond delay="0"/>
                                  </p:stCondLst>
                                  <p:childTnLst>
                                    <p:animMotion origin="layout" path="M 0 0 C -0.02724613 0.03555555 -0.02724613 0.03555555 -0.05449225 0.0711111 E" pathEditMode="relative" ptsTypes="">
                                      <p:cBhvr>
                                        <p:cTn id="71" dur="500" fill="hold"/>
                                        <p:tgtEl>
                                          <p:spTgt spid="9"/>
                                        </p:tgtEl>
                                        <p:attrNameLst>
                                          <p:attrName>ppt_x</p:attrName>
                                          <p:attrName>ppt_y</p:attrName>
                                        </p:attrNameLst>
                                      </p:cBhvr>
                                    </p:animMotion>
                                  </p:childTnLst>
                                </p:cTn>
                              </p:par>
                              <p:par>
                                <p:cTn id="72" presetID="6" presetClass="emph" presetSubtype="0" fill="hold" grpId="2" nodeType="withEffect">
                                  <p:stCondLst>
                                    <p:cond delay="0"/>
                                  </p:stCondLst>
                                  <p:childTnLst>
                                    <p:animScale>
                                      <p:cBhvr>
                                        <p:cTn id="73" dur="500" fill="hold"/>
                                        <p:tgtEl>
                                          <p:spTgt spid="9"/>
                                        </p:tgtEl>
                                      </p:cBhvr>
                                      <p:by x="150634" y="100000"/>
                                    </p:animScale>
                                  </p:childTnLst>
                                </p:cTn>
                              </p:par>
                            </p:childTnLst>
                          </p:cTn>
                        </p:par>
                        <p:par>
                          <p:cTn id="74" fill="hold">
                            <p:stCondLst>
                              <p:cond delay="500"/>
                            </p:stCondLst>
                            <p:childTnLst>
                              <p:par>
                                <p:cTn id="75" presetID="1" presetClass="entr" presetSubtype="0" fill="hold" grpId="0" nodeType="afterEffect">
                                  <p:stCondLst>
                                    <p:cond delay="0"/>
                                  </p:stCondLst>
                                  <p:childTnLst>
                                    <p:set>
                                      <p:cBhvr>
                                        <p:cTn id="76" dur="1" fill="hold">
                                          <p:stCondLst>
                                            <p:cond delay="0"/>
                                          </p:stCondLst>
                                        </p:cTn>
                                        <p:tgtEl>
                                          <p:spTgt spid="10"/>
                                        </p:tgtEl>
                                        <p:attrNameLst>
                                          <p:attrName>style.visibility</p:attrName>
                                        </p:attrNameLst>
                                      </p:cBhvr>
                                      <p:to>
                                        <p:strVal val="visible"/>
                                      </p:to>
                                    </p:set>
                                  </p:childTnLst>
                                </p:cTn>
                              </p:par>
                              <p:par>
                                <p:cTn id="77" presetID="10" presetClass="exit" presetSubtype="0" fill="hold" grpId="3" nodeType="withEffect">
                                  <p:stCondLst>
                                    <p:cond delay="0"/>
                                  </p:stCondLst>
                                  <p:childTnLst>
                                    <p:animEffect transition="out" filter="fade">
                                      <p:cBhvr>
                                        <p:cTn id="78" dur="500"/>
                                        <p:tgtEl>
                                          <p:spTgt spid="9"/>
                                        </p:tgtEl>
                                      </p:cBhvr>
                                    </p:animEffect>
                                    <p:set>
                                      <p:cBhvr>
                                        <p:cTn id="79"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4" grpId="1" animBg="1"/>
      <p:bldP spid="4" grpId="2" animBg="1"/>
      <p:bldP spid="5" grpId="0" animBg="1"/>
      <p:bldP spid="5" grpId="1" animBg="1"/>
      <p:bldP spid="5" grpId="2" animBg="1"/>
      <p:bldP spid="5" grpId="3" animBg="1"/>
      <p:bldP spid="6" grpId="0" animBg="1"/>
      <p:bldP spid="6" grpId="1" animBg="1"/>
      <p:bldP spid="6" grpId="2" animBg="1"/>
      <p:bldP spid="6" grpId="3" animBg="1"/>
      <p:bldP spid="7" grpId="0" animBg="1"/>
      <p:bldP spid="7" grpId="1" animBg="1"/>
      <p:bldP spid="7" grpId="2" animBg="1"/>
      <p:bldP spid="7" grpId="3" animBg="1"/>
      <p:bldP spid="8" grpId="0" animBg="1"/>
      <p:bldP spid="8" grpId="1" animBg="1"/>
      <p:bldP spid="8" grpId="2" animBg="1"/>
      <p:bldP spid="8" grpId="3" animBg="1"/>
      <p:bldP spid="9" grpId="0" animBg="1"/>
      <p:bldP spid="9" grpId="1" animBg="1"/>
      <p:bldP spid="9" grpId="2" animBg="1"/>
      <p:bldP spid="9" grpId="3" animBg="1"/>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name="PPTLabsHighlightBulletsSlide202406011943228374">
    <p:spTree>
      <p:nvGrpSpPr>
        <p:cNvPr id="1" name=""/>
        <p:cNvGrpSpPr/>
        <p:nvPr/>
      </p:nvGrpSpPr>
      <p:grpSpPr>
        <a:xfrm>
          <a:off x="0" y="0"/>
          <a:ext cx="0" cy="0"/>
          <a:chOff x="0" y="0"/>
          <a:chExt cx="0" cy="0"/>
        </a:xfrm>
      </p:grpSpPr>
      <p:sp>
        <p:nvSpPr>
          <p:cNvPr id="2" name="TextBox 10">
            <a:extLst>
              <a:ext uri="{FF2B5EF4-FFF2-40B4-BE49-F238E27FC236}">
                <a16:creationId xmlns:a16="http://schemas.microsoft.com/office/drawing/2014/main" id="{E7F22661-C76F-09E7-00CA-DC7AA144AD2E}"/>
              </a:ext>
            </a:extLst>
          </p:cNvPr>
          <p:cNvSpPr txBox="1"/>
          <p:nvPr/>
        </p:nvSpPr>
        <p:spPr>
          <a:xfrm>
            <a:off x="9214338" y="490568"/>
            <a:ext cx="2977662" cy="646331"/>
          </a:xfrm>
          <a:prstGeom prst="rect">
            <a:avLst/>
          </a:prstGeom>
          <a:solidFill>
            <a:schemeClr val="accent1">
              <a:lumMod val="50000"/>
            </a:schemeClr>
          </a:solidFill>
        </p:spPr>
        <p:txBody>
          <a:bodyPr wrap="square" rtlCol="0">
            <a:spAutoFit/>
          </a:bodyPr>
          <a:lstStyle/>
          <a:p>
            <a:pPr algn="ctr" rtl="1"/>
            <a:r>
              <a:rPr lang="ar-SA" sz="3600" b="1" dirty="0">
                <a:solidFill>
                  <a:schemeClr val="bg1"/>
                </a:solidFill>
                <a:latin typeface="Tajawal" panose="00000500000000000000" pitchFamily="2" charset="-78"/>
              </a:rPr>
              <a:t>القيود</a:t>
            </a:r>
            <a:endParaRPr lang="en-US" sz="4400" b="1" dirty="0">
              <a:solidFill>
                <a:schemeClr val="bg1"/>
              </a:solidFill>
              <a:latin typeface="Tajawal" panose="00000500000000000000" pitchFamily="2" charset="-78"/>
            </a:endParaRPr>
          </a:p>
        </p:txBody>
      </p:sp>
      <p:sp>
        <p:nvSpPr>
          <p:cNvPr id="4" name="PPTLabsHighlightBackgroundShape202406011943228454">
            <a:extLst>
              <a:ext uri="{FF2B5EF4-FFF2-40B4-BE49-F238E27FC236}">
                <a16:creationId xmlns:a16="http://schemas.microsoft.com/office/drawing/2014/main" id="{673572CC-4362-B5D5-FD90-25F75F1DAC5F}"/>
              </a:ext>
            </a:extLst>
          </p:cNvPr>
          <p:cNvSpPr>
            <a:spLocks/>
          </p:cNvSpPr>
          <p:nvPr>
            <p:custDataLst>
              <p:tags r:id="rId1"/>
            </p:custDataLst>
          </p:nvPr>
        </p:nvSpPr>
        <p:spPr>
          <a:xfrm>
            <a:off x="9853552" y="2221451"/>
            <a:ext cx="1176401"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PTLabsHighlightBackgroundShape202406011943228533">
            <a:extLst>
              <a:ext uri="{FF2B5EF4-FFF2-40B4-BE49-F238E27FC236}">
                <a16:creationId xmlns:a16="http://schemas.microsoft.com/office/drawing/2014/main" id="{D2B0A493-D981-EC09-CB1B-02E6388E7BD2}"/>
              </a:ext>
            </a:extLst>
          </p:cNvPr>
          <p:cNvSpPr>
            <a:spLocks/>
          </p:cNvSpPr>
          <p:nvPr>
            <p:custDataLst>
              <p:tags r:id="rId2"/>
            </p:custDataLst>
          </p:nvPr>
        </p:nvSpPr>
        <p:spPr>
          <a:xfrm>
            <a:off x="9517002" y="2709131"/>
            <a:ext cx="1512951"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PTLabsHighlightBackgroundShape202406011943228603">
            <a:extLst>
              <a:ext uri="{FF2B5EF4-FFF2-40B4-BE49-F238E27FC236}">
                <a16:creationId xmlns:a16="http://schemas.microsoft.com/office/drawing/2014/main" id="{B96A7BEE-0D60-6137-B53F-51C26A0FD5A5}"/>
              </a:ext>
            </a:extLst>
          </p:cNvPr>
          <p:cNvSpPr>
            <a:spLocks/>
          </p:cNvSpPr>
          <p:nvPr>
            <p:custDataLst>
              <p:tags r:id="rId3"/>
            </p:custDataLst>
          </p:nvPr>
        </p:nvSpPr>
        <p:spPr>
          <a:xfrm>
            <a:off x="9083614" y="3196811"/>
            <a:ext cx="1946339"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PPTLabsHighlightBackgroundShape202406011943228683">
            <a:extLst>
              <a:ext uri="{FF2B5EF4-FFF2-40B4-BE49-F238E27FC236}">
                <a16:creationId xmlns:a16="http://schemas.microsoft.com/office/drawing/2014/main" id="{94542541-B7B4-2A16-A318-2711DAE2923B}"/>
              </a:ext>
            </a:extLst>
          </p:cNvPr>
          <p:cNvSpPr>
            <a:spLocks/>
          </p:cNvSpPr>
          <p:nvPr>
            <p:custDataLst>
              <p:tags r:id="rId4"/>
            </p:custDataLst>
          </p:nvPr>
        </p:nvSpPr>
        <p:spPr>
          <a:xfrm>
            <a:off x="8197789" y="3684491"/>
            <a:ext cx="2832164"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PTLabsHighlightBackgroundShape202406011943228743">
            <a:extLst>
              <a:ext uri="{FF2B5EF4-FFF2-40B4-BE49-F238E27FC236}">
                <a16:creationId xmlns:a16="http://schemas.microsoft.com/office/drawing/2014/main" id="{9C63DEAD-1044-01EA-8CB8-962152FF307D}"/>
              </a:ext>
            </a:extLst>
          </p:cNvPr>
          <p:cNvSpPr>
            <a:spLocks/>
          </p:cNvSpPr>
          <p:nvPr>
            <p:custDataLst>
              <p:tags r:id="rId5"/>
            </p:custDataLst>
          </p:nvPr>
        </p:nvSpPr>
        <p:spPr>
          <a:xfrm>
            <a:off x="8788339" y="4172171"/>
            <a:ext cx="2241614"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PTLabsHighlightBackgroundShape202406011943228813">
            <a:extLst>
              <a:ext uri="{FF2B5EF4-FFF2-40B4-BE49-F238E27FC236}">
                <a16:creationId xmlns:a16="http://schemas.microsoft.com/office/drawing/2014/main" id="{89F45ADF-E5B1-EC2F-4379-E775AD093A74}"/>
              </a:ext>
            </a:extLst>
          </p:cNvPr>
          <p:cNvSpPr/>
          <p:nvPr>
            <p:custDataLst>
              <p:tags r:id="rId6"/>
            </p:custDataLst>
          </p:nvPr>
        </p:nvSpPr>
        <p:spPr>
          <a:xfrm>
            <a:off x="9093139" y="4659851"/>
            <a:ext cx="1936814"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HighlightBackgroundShapec5c8fb02-48f3-4439-99a4-572d64b83e4d">
            <a:extLst>
              <a:ext uri="{FF2B5EF4-FFF2-40B4-BE49-F238E27FC236}">
                <a16:creationId xmlns:a16="http://schemas.microsoft.com/office/drawing/2014/main" id="{8DAA5553-9038-FAA3-E51E-9BB6075AA3AD}"/>
              </a:ext>
            </a:extLst>
          </p:cNvPr>
          <p:cNvSpPr txBox="1"/>
          <p:nvPr/>
        </p:nvSpPr>
        <p:spPr>
          <a:xfrm>
            <a:off x="8185851" y="2175731"/>
            <a:ext cx="3449982" cy="3046988"/>
          </a:xfrm>
          <a:prstGeom prst="rect">
            <a:avLst/>
          </a:prstGeom>
          <a:noFill/>
        </p:spPr>
        <p:txBody>
          <a:bodyPr wrap="none" rtlCol="0">
            <a:spAutoFit/>
          </a:bodyPr>
          <a:lstStyle/>
          <a:p>
            <a:pPr marL="514350" indent="-514350" algn="r" rtl="1">
              <a:buFont typeface="+mj-lt"/>
              <a:buAutoNum type="arabicPeriod"/>
            </a:pPr>
            <a:r>
              <a:rPr lang="ar-SA" sz="3200" dirty="0"/>
              <a:t>الميزانية</a:t>
            </a:r>
          </a:p>
          <a:p>
            <a:pPr marL="514350" indent="-514350" algn="r" rtl="1">
              <a:buFont typeface="+mj-lt"/>
              <a:buAutoNum type="arabicPeriod"/>
            </a:pPr>
            <a:r>
              <a:rPr lang="ar-SA" sz="3200" dirty="0"/>
              <a:t>وقت التنفيذ</a:t>
            </a:r>
          </a:p>
          <a:p>
            <a:pPr marL="514350" indent="-514350" algn="r" rtl="1">
              <a:buFont typeface="+mj-lt"/>
              <a:buAutoNum type="arabicPeriod"/>
            </a:pPr>
            <a:r>
              <a:rPr lang="ar-SA" sz="3200" dirty="0"/>
              <a:t>قيود التكنلوجيا</a:t>
            </a:r>
          </a:p>
          <a:p>
            <a:pPr marL="514350" indent="-514350" algn="r" rtl="1">
              <a:buFont typeface="+mj-lt"/>
              <a:buAutoNum type="arabicPeriod"/>
            </a:pPr>
            <a:r>
              <a:rPr lang="ar-SA" sz="3200" dirty="0"/>
              <a:t>قيود الموارد البشرية </a:t>
            </a:r>
          </a:p>
          <a:p>
            <a:pPr marL="514350" indent="-514350" algn="r" rtl="1">
              <a:buFont typeface="+mj-lt"/>
              <a:buAutoNum type="arabicPeriod"/>
            </a:pPr>
            <a:r>
              <a:rPr lang="ar-SA" sz="3200" dirty="0"/>
              <a:t>التوافق والامتثال</a:t>
            </a:r>
          </a:p>
          <a:p>
            <a:pPr marL="514350" indent="-514350" algn="r" rtl="1">
              <a:buFont typeface="+mj-lt"/>
              <a:buAutoNum type="arabicPeriod"/>
            </a:pPr>
            <a:r>
              <a:rPr lang="ar-SA" sz="3200" dirty="0"/>
              <a:t>قدرة الاستيعاب</a:t>
            </a:r>
          </a:p>
        </p:txBody>
      </p:sp>
    </p:spTree>
    <p:extLst>
      <p:ext uri="{BB962C8B-B14F-4D97-AF65-F5344CB8AC3E}">
        <p14:creationId xmlns:p14="http://schemas.microsoft.com/office/powerpoint/2010/main" val="4025913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fill="hold" grpId="0" nodeType="clickEffect">
                                  <p:stCondLst>
                                    <p:cond delay="0"/>
                                  </p:stCondLst>
                                  <p:childTnLst>
                                    <p:animMotion origin="layout" path="M 0 0 C -0.006901042 0.03555555 -0.006901042 0.03555555 -0.01380208 0.0711111 E" pathEditMode="relative" ptsTypes="">
                                      <p:cBhvr>
                                        <p:cTn id="11" dur="500" fill="hold"/>
                                        <p:tgtEl>
                                          <p:spTgt spid="4"/>
                                        </p:tgtEl>
                                        <p:attrNameLst>
                                          <p:attrName>ppt_x</p:attrName>
                                          <p:attrName>ppt_y</p:attrName>
                                        </p:attrNameLst>
                                      </p:cBhvr>
                                    </p:animMotion>
                                  </p:childTnLst>
                                </p:cTn>
                              </p:par>
                              <p:par>
                                <p:cTn id="12" presetID="6" presetClass="emph" presetSubtype="0" fill="hold" grpId="1" nodeType="withEffect">
                                  <p:stCondLst>
                                    <p:cond delay="0"/>
                                  </p:stCondLst>
                                  <p:childTnLst>
                                    <p:animScale>
                                      <p:cBhvr>
                                        <p:cTn id="13" dur="500" fill="hold"/>
                                        <p:tgtEl>
                                          <p:spTgt spid="4"/>
                                        </p:tgtEl>
                                      </p:cBhvr>
                                      <p:by x="128608" y="100000"/>
                                    </p:animScale>
                                  </p:childTnLst>
                                </p:cTn>
                              </p:par>
                            </p:childTnLst>
                          </p:cTn>
                        </p:par>
                        <p:par>
                          <p:cTn id="14" fill="hold">
                            <p:stCondLst>
                              <p:cond delay="500"/>
                            </p:stCondLst>
                            <p:childTnLst>
                              <p:par>
                                <p:cTn id="15" presetID="1"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0" presetClass="exit" presetSubtype="0" fill="hold" grpId="2" nodeType="withEffect">
                                  <p:stCondLst>
                                    <p:cond delay="0"/>
                                  </p:stCondLst>
                                  <p:childTnLst>
                                    <p:animEffect transition="out" filter="fade">
                                      <p:cBhvr>
                                        <p:cTn id="18" dur="500"/>
                                        <p:tgtEl>
                                          <p:spTgt spid="4"/>
                                        </p:tgtEl>
                                      </p:cBhvr>
                                    </p:animEffect>
                                    <p:set>
                                      <p:cBhvr>
                                        <p:cTn id="19" dur="1" fill="hold">
                                          <p:stCondLst>
                                            <p:cond delay="499"/>
                                          </p:stCondLst>
                                        </p:cTn>
                                        <p:tgtEl>
                                          <p:spTgt spid="4"/>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42" presetClass="path" presetSubtype="0" fill="hold" grpId="1" nodeType="clickEffect">
                                  <p:stCondLst>
                                    <p:cond delay="0"/>
                                  </p:stCondLst>
                                  <p:childTnLst>
                                    <p:animMotion origin="layout" path="M 0 0 C -0.008886751 0.03555558 -0.008886751 0.03555558 -0.0177735 0.07111116 E" pathEditMode="relative" ptsTypes="">
                                      <p:cBhvr>
                                        <p:cTn id="23" dur="500" fill="hold"/>
                                        <p:tgtEl>
                                          <p:spTgt spid="5"/>
                                        </p:tgtEl>
                                        <p:attrNameLst>
                                          <p:attrName>ppt_x</p:attrName>
                                          <p:attrName>ppt_y</p:attrName>
                                        </p:attrNameLst>
                                      </p:cBhvr>
                                    </p:animMotion>
                                  </p:childTnLst>
                                </p:cTn>
                              </p:par>
                              <p:par>
                                <p:cTn id="24" presetID="6" presetClass="emph" presetSubtype="0" fill="hold" grpId="2" nodeType="withEffect">
                                  <p:stCondLst>
                                    <p:cond delay="0"/>
                                  </p:stCondLst>
                                  <p:childTnLst>
                                    <p:animScale>
                                      <p:cBhvr>
                                        <p:cTn id="25" dur="500" fill="hold"/>
                                        <p:tgtEl>
                                          <p:spTgt spid="5"/>
                                        </p:tgtEl>
                                      </p:cBhvr>
                                      <p:by x="128645" y="100000"/>
                                    </p:animScale>
                                  </p:childTnLst>
                                </p:cTn>
                              </p:par>
                            </p:childTnLst>
                          </p:cTn>
                        </p:par>
                        <p:par>
                          <p:cTn id="26" fill="hold">
                            <p:stCondLst>
                              <p:cond delay="500"/>
                            </p:stCondLst>
                            <p:childTnLst>
                              <p:par>
                                <p:cTn id="27" presetID="1" presetClass="entr" presetSubtype="0"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0" presetClass="exit" presetSubtype="0" fill="hold" grpId="3" nodeType="withEffect">
                                  <p:stCondLst>
                                    <p:cond delay="0"/>
                                  </p:stCondLst>
                                  <p:childTnLst>
                                    <p:animEffect transition="out" filter="fade">
                                      <p:cBhvr>
                                        <p:cTn id="30" dur="500"/>
                                        <p:tgtEl>
                                          <p:spTgt spid="5"/>
                                        </p:tgtEl>
                                      </p:cBhvr>
                                    </p:animEffect>
                                    <p:set>
                                      <p:cBhvr>
                                        <p:cTn id="31" dur="1" fill="hold">
                                          <p:stCondLst>
                                            <p:cond delay="499"/>
                                          </p:stCondLst>
                                        </p:cTn>
                                        <p:tgtEl>
                                          <p:spTgt spid="5"/>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42" presetClass="path" presetSubtype="0" fill="hold" grpId="1" nodeType="clickEffect">
                                  <p:stCondLst>
                                    <p:cond delay="0"/>
                                  </p:stCondLst>
                                  <p:childTnLst>
                                    <p:animMotion origin="layout" path="M 0 0 C -0.01816406 0.03555555 -0.01816406 0.03555555 -0.03632813 0.0711111 E" pathEditMode="relative" ptsTypes="">
                                      <p:cBhvr>
                                        <p:cTn id="35" dur="500" fill="hold"/>
                                        <p:tgtEl>
                                          <p:spTgt spid="6"/>
                                        </p:tgtEl>
                                        <p:attrNameLst>
                                          <p:attrName>ppt_x</p:attrName>
                                          <p:attrName>ppt_y</p:attrName>
                                        </p:attrNameLst>
                                      </p:cBhvr>
                                    </p:animMotion>
                                  </p:childTnLst>
                                </p:cTn>
                              </p:par>
                              <p:par>
                                <p:cTn id="36" presetID="6" presetClass="emph" presetSubtype="0" fill="hold" grpId="2" nodeType="withEffect">
                                  <p:stCondLst>
                                    <p:cond delay="0"/>
                                  </p:stCondLst>
                                  <p:childTnLst>
                                    <p:animScale>
                                      <p:cBhvr>
                                        <p:cTn id="37" dur="500" fill="hold"/>
                                        <p:tgtEl>
                                          <p:spTgt spid="6"/>
                                        </p:tgtEl>
                                      </p:cBhvr>
                                      <p:by x="145512" y="100000"/>
                                    </p:animScale>
                                  </p:childTnLst>
                                </p:cTn>
                              </p:par>
                            </p:childTnLst>
                          </p:cTn>
                        </p:par>
                        <p:par>
                          <p:cTn id="38" fill="hold">
                            <p:stCondLst>
                              <p:cond delay="500"/>
                            </p:stCondLst>
                            <p:childTnLst>
                              <p:par>
                                <p:cTn id="39" presetID="1" presetClass="entr" presetSubtype="0"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childTnLst>
                                </p:cTn>
                              </p:par>
                              <p:par>
                                <p:cTn id="41" presetID="10" presetClass="exit" presetSubtype="0" fill="hold" grpId="3" nodeType="withEffect">
                                  <p:stCondLst>
                                    <p:cond delay="0"/>
                                  </p:stCondLst>
                                  <p:childTnLst>
                                    <p:animEffect transition="out" filter="fade">
                                      <p:cBhvr>
                                        <p:cTn id="42" dur="500"/>
                                        <p:tgtEl>
                                          <p:spTgt spid="6"/>
                                        </p:tgtEl>
                                      </p:cBhvr>
                                    </p:animEffect>
                                    <p:set>
                                      <p:cBhvr>
                                        <p:cTn id="43" dur="1" fill="hold">
                                          <p:stCondLst>
                                            <p:cond delay="499"/>
                                          </p:stCondLst>
                                        </p:cTn>
                                        <p:tgtEl>
                                          <p:spTgt spid="6"/>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42" presetClass="path" presetSubtype="0" fill="hold" grpId="1" nodeType="clickEffect">
                                  <p:stCondLst>
                                    <p:cond delay="0"/>
                                  </p:stCondLst>
                                  <p:childTnLst>
                                    <p:animMotion origin="layout" path="M 0 0 C 0.01210937 0.03555555 0.01210937 0.03555555 0.02421875 0.0711111 E" pathEditMode="relative" ptsTypes="">
                                      <p:cBhvr>
                                        <p:cTn id="47" dur="500" fill="hold"/>
                                        <p:tgtEl>
                                          <p:spTgt spid="7"/>
                                        </p:tgtEl>
                                        <p:attrNameLst>
                                          <p:attrName>ppt_x</p:attrName>
                                          <p:attrName>ppt_y</p:attrName>
                                        </p:attrNameLst>
                                      </p:cBhvr>
                                    </p:animMotion>
                                  </p:childTnLst>
                                </p:cTn>
                              </p:par>
                              <p:par>
                                <p:cTn id="48" presetID="6" presetClass="emph" presetSubtype="0" fill="hold" grpId="2" nodeType="withEffect">
                                  <p:stCondLst>
                                    <p:cond delay="0"/>
                                  </p:stCondLst>
                                  <p:childTnLst>
                                    <p:animScale>
                                      <p:cBhvr>
                                        <p:cTn id="49" dur="500" fill="hold"/>
                                        <p:tgtEl>
                                          <p:spTgt spid="7"/>
                                        </p:tgtEl>
                                      </p:cBhvr>
                                      <p:by x="79148" y="100000"/>
                                    </p:animScale>
                                  </p:childTnLst>
                                </p:cTn>
                              </p:par>
                            </p:childTnLst>
                          </p:cTn>
                        </p:par>
                        <p:par>
                          <p:cTn id="50" fill="hold">
                            <p:stCondLst>
                              <p:cond delay="500"/>
                            </p:stCondLst>
                            <p:childTnLst>
                              <p:par>
                                <p:cTn id="51" presetID="1" presetClass="entr" presetSubtype="0" fill="hold" grpId="0" nodeType="afterEffect">
                                  <p:stCondLst>
                                    <p:cond delay="0"/>
                                  </p:stCondLst>
                                  <p:childTnLst>
                                    <p:set>
                                      <p:cBhvr>
                                        <p:cTn id="52" dur="1" fill="hold">
                                          <p:stCondLst>
                                            <p:cond delay="0"/>
                                          </p:stCondLst>
                                        </p:cTn>
                                        <p:tgtEl>
                                          <p:spTgt spid="8"/>
                                        </p:tgtEl>
                                        <p:attrNameLst>
                                          <p:attrName>style.visibility</p:attrName>
                                        </p:attrNameLst>
                                      </p:cBhvr>
                                      <p:to>
                                        <p:strVal val="visible"/>
                                      </p:to>
                                    </p:set>
                                  </p:childTnLst>
                                </p:cTn>
                              </p:par>
                              <p:par>
                                <p:cTn id="53" presetID="10" presetClass="exit" presetSubtype="0" fill="hold" grpId="3" nodeType="withEffect">
                                  <p:stCondLst>
                                    <p:cond delay="0"/>
                                  </p:stCondLst>
                                  <p:childTnLst>
                                    <p:animEffect transition="out" filter="fade">
                                      <p:cBhvr>
                                        <p:cTn id="54" dur="500"/>
                                        <p:tgtEl>
                                          <p:spTgt spid="7"/>
                                        </p:tgtEl>
                                      </p:cBhvr>
                                    </p:animEffect>
                                    <p:set>
                                      <p:cBhvr>
                                        <p:cTn id="55" dur="1" fill="hold">
                                          <p:stCondLst>
                                            <p:cond delay="499"/>
                                          </p:stCondLst>
                                        </p:cTn>
                                        <p:tgtEl>
                                          <p:spTgt spid="7"/>
                                        </p:tgtEl>
                                        <p:attrNameLst>
                                          <p:attrName>style.visibility</p:attrName>
                                        </p:attrNameLst>
                                      </p:cBhvr>
                                      <p:to>
                                        <p:strVal val="hidden"/>
                                      </p:to>
                                    </p:set>
                                  </p:childTnLst>
                                </p:cTn>
                              </p:par>
                            </p:childTnLst>
                          </p:cTn>
                        </p:par>
                      </p:childTnLst>
                    </p:cTn>
                  </p:par>
                  <p:par>
                    <p:cTn id="56" fill="hold">
                      <p:stCondLst>
                        <p:cond delay="indefinite"/>
                      </p:stCondLst>
                      <p:childTnLst>
                        <p:par>
                          <p:cTn id="57" fill="hold">
                            <p:stCondLst>
                              <p:cond delay="0"/>
                            </p:stCondLst>
                            <p:childTnLst>
                              <p:par>
                                <p:cTn id="58" presetID="42" presetClass="path" presetSubtype="0" fill="hold" grpId="1" nodeType="clickEffect">
                                  <p:stCondLst>
                                    <p:cond delay="0"/>
                                  </p:stCondLst>
                                  <p:childTnLst>
                                    <p:animMotion origin="layout" path="M 0 0 C 0.00625 0.03555555 0.00625 0.03555555 0.0125 0.0711111 E" pathEditMode="relative" ptsTypes="">
                                      <p:cBhvr>
                                        <p:cTn id="59" dur="500" fill="hold"/>
                                        <p:tgtEl>
                                          <p:spTgt spid="8"/>
                                        </p:tgtEl>
                                        <p:attrNameLst>
                                          <p:attrName>ppt_x</p:attrName>
                                          <p:attrName>ppt_y</p:attrName>
                                        </p:attrNameLst>
                                      </p:cBhvr>
                                    </p:animMotion>
                                  </p:childTnLst>
                                </p:cTn>
                              </p:par>
                              <p:par>
                                <p:cTn id="60" presetID="6" presetClass="emph" presetSubtype="0" fill="hold" grpId="2" nodeType="withEffect">
                                  <p:stCondLst>
                                    <p:cond delay="0"/>
                                  </p:stCondLst>
                                  <p:childTnLst>
                                    <p:animScale>
                                      <p:cBhvr>
                                        <p:cTn id="61" dur="500" fill="hold"/>
                                        <p:tgtEl>
                                          <p:spTgt spid="8"/>
                                        </p:tgtEl>
                                      </p:cBhvr>
                                      <p:by x="86403" y="100000"/>
                                    </p:animScale>
                                  </p:childTnLst>
                                </p:cTn>
                              </p:par>
                            </p:childTnLst>
                          </p:cTn>
                        </p:par>
                        <p:par>
                          <p:cTn id="62" fill="hold">
                            <p:stCondLst>
                              <p:cond delay="500"/>
                            </p:stCondLst>
                            <p:childTnLst>
                              <p:par>
                                <p:cTn id="63" presetID="1" presetClass="entr" presetSubtype="0" fill="hold" grpId="0" nodeType="afterEffect">
                                  <p:stCondLst>
                                    <p:cond delay="0"/>
                                  </p:stCondLst>
                                  <p:childTnLst>
                                    <p:set>
                                      <p:cBhvr>
                                        <p:cTn id="64" dur="1" fill="hold">
                                          <p:stCondLst>
                                            <p:cond delay="0"/>
                                          </p:stCondLst>
                                        </p:cTn>
                                        <p:tgtEl>
                                          <p:spTgt spid="9"/>
                                        </p:tgtEl>
                                        <p:attrNameLst>
                                          <p:attrName>style.visibility</p:attrName>
                                        </p:attrNameLst>
                                      </p:cBhvr>
                                      <p:to>
                                        <p:strVal val="visible"/>
                                      </p:to>
                                    </p:set>
                                  </p:childTnLst>
                                </p:cTn>
                              </p:par>
                              <p:par>
                                <p:cTn id="65" presetID="10" presetClass="exit" presetSubtype="0" fill="hold" grpId="3" nodeType="withEffect">
                                  <p:stCondLst>
                                    <p:cond delay="0"/>
                                  </p:stCondLst>
                                  <p:childTnLst>
                                    <p:animEffect transition="out" filter="fade">
                                      <p:cBhvr>
                                        <p:cTn id="66" dur="500"/>
                                        <p:tgtEl>
                                          <p:spTgt spid="8"/>
                                        </p:tgtEl>
                                      </p:cBhvr>
                                    </p:animEffect>
                                    <p:set>
                                      <p:cBhvr>
                                        <p:cTn id="67"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4" grpId="1" animBg="1"/>
      <p:bldP spid="4" grpId="2" animBg="1"/>
      <p:bldP spid="5" grpId="0" animBg="1"/>
      <p:bldP spid="5" grpId="1" animBg="1"/>
      <p:bldP spid="5" grpId="2" animBg="1"/>
      <p:bldP spid="5" grpId="3" animBg="1"/>
      <p:bldP spid="6" grpId="0" animBg="1"/>
      <p:bldP spid="6" grpId="1" animBg="1"/>
      <p:bldP spid="6" grpId="2" animBg="1"/>
      <p:bldP spid="6" grpId="3" animBg="1"/>
      <p:bldP spid="7" grpId="0" animBg="1"/>
      <p:bldP spid="7" grpId="1" animBg="1"/>
      <p:bldP spid="7" grpId="2" animBg="1"/>
      <p:bldP spid="7" grpId="3" animBg="1"/>
      <p:bldP spid="8" grpId="0" animBg="1"/>
      <p:bldP spid="8" grpId="1" animBg="1"/>
      <p:bldP spid="8" grpId="2" animBg="1"/>
      <p:bldP spid="8" grpId="3" animBg="1"/>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a:extLst>
              <a:ext uri="{FF2B5EF4-FFF2-40B4-BE49-F238E27FC236}">
                <a16:creationId xmlns:a16="http://schemas.microsoft.com/office/drawing/2014/main" id="{F48224E0-D587-6A5D-A0C1-3DB4024DDF02}"/>
              </a:ext>
            </a:extLst>
          </p:cNvPr>
          <p:cNvSpPr/>
          <p:nvPr/>
        </p:nvSpPr>
        <p:spPr>
          <a:xfrm>
            <a:off x="0" y="0"/>
            <a:ext cx="12192000" cy="6858000"/>
          </a:xfrm>
          <a:prstGeom prst="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6">
            <a:extLst>
              <a:ext uri="{FF2B5EF4-FFF2-40B4-BE49-F238E27FC236}">
                <a16:creationId xmlns:a16="http://schemas.microsoft.com/office/drawing/2014/main" id="{854D0E8D-49D3-1EC4-8ACF-E0A6A0EC4A07}"/>
              </a:ext>
            </a:extLst>
          </p:cNvPr>
          <p:cNvSpPr txBox="1"/>
          <p:nvPr/>
        </p:nvSpPr>
        <p:spPr>
          <a:xfrm>
            <a:off x="0" y="2182505"/>
            <a:ext cx="12192000" cy="2492990"/>
          </a:xfrm>
          <a:prstGeom prst="rect">
            <a:avLst/>
          </a:prstGeom>
          <a:noFill/>
        </p:spPr>
        <p:txBody>
          <a:bodyPr wrap="square" rtlCol="0">
            <a:spAutoFit/>
          </a:bodyPr>
          <a:lstStyle/>
          <a:p>
            <a:pPr algn="ctr"/>
            <a:r>
              <a:rPr lang="ar-SA" sz="6000" dirty="0">
                <a:solidFill>
                  <a:schemeClr val="bg1"/>
                </a:solidFill>
              </a:rPr>
              <a:t>الفصل الثاني</a:t>
            </a:r>
          </a:p>
          <a:p>
            <a:pPr algn="ctr"/>
            <a:r>
              <a:rPr lang="ar-SA" sz="9600" b="1" dirty="0">
                <a:solidFill>
                  <a:schemeClr val="bg1"/>
                </a:solidFill>
              </a:rPr>
              <a:t>مراجعة الادبيات</a:t>
            </a:r>
            <a:endParaRPr lang="en-US" sz="7200" b="1" dirty="0">
              <a:solidFill>
                <a:schemeClr val="bg1"/>
              </a:solidFill>
            </a:endParaRPr>
          </a:p>
        </p:txBody>
      </p:sp>
    </p:spTree>
    <p:extLst>
      <p:ext uri="{BB962C8B-B14F-4D97-AF65-F5344CB8AC3E}">
        <p14:creationId xmlns:p14="http://schemas.microsoft.com/office/powerpoint/2010/main" val="6817127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PPTLabsHighlightBulletsSlide202406011956451672">
    <p:spTree>
      <p:nvGrpSpPr>
        <p:cNvPr id="1" name=""/>
        <p:cNvGrpSpPr/>
        <p:nvPr/>
      </p:nvGrpSpPr>
      <p:grpSpPr>
        <a:xfrm>
          <a:off x="0" y="0"/>
          <a:ext cx="0" cy="0"/>
          <a:chOff x="0" y="0"/>
          <a:chExt cx="0" cy="0"/>
        </a:xfrm>
      </p:grpSpPr>
      <p:sp>
        <p:nvSpPr>
          <p:cNvPr id="2" name="TextBox 10">
            <a:extLst>
              <a:ext uri="{FF2B5EF4-FFF2-40B4-BE49-F238E27FC236}">
                <a16:creationId xmlns:a16="http://schemas.microsoft.com/office/drawing/2014/main" id="{AF836006-9366-3CE5-3F70-5126DCE2BD2B}"/>
              </a:ext>
            </a:extLst>
          </p:cNvPr>
          <p:cNvSpPr txBox="1"/>
          <p:nvPr/>
        </p:nvSpPr>
        <p:spPr>
          <a:xfrm>
            <a:off x="9214338" y="490568"/>
            <a:ext cx="2977662" cy="646331"/>
          </a:xfrm>
          <a:prstGeom prst="rect">
            <a:avLst/>
          </a:prstGeom>
          <a:solidFill>
            <a:schemeClr val="accent1">
              <a:lumMod val="50000"/>
            </a:schemeClr>
          </a:solidFill>
        </p:spPr>
        <p:txBody>
          <a:bodyPr wrap="square" rtlCol="0">
            <a:spAutoFit/>
          </a:bodyPr>
          <a:lstStyle/>
          <a:p>
            <a:pPr algn="ctr" rtl="1"/>
            <a:r>
              <a:rPr lang="ar-SA" sz="3600" b="1" dirty="0">
                <a:solidFill>
                  <a:schemeClr val="bg1"/>
                </a:solidFill>
                <a:latin typeface="Tajawal" panose="00000500000000000000" pitchFamily="2" charset="-78"/>
              </a:rPr>
              <a:t>الدراسات السابقة</a:t>
            </a:r>
            <a:endParaRPr lang="en-US" sz="4400" b="1" dirty="0">
              <a:solidFill>
                <a:schemeClr val="bg1"/>
              </a:solidFill>
              <a:latin typeface="Tajawal" panose="00000500000000000000" pitchFamily="2" charset="-78"/>
            </a:endParaRPr>
          </a:p>
        </p:txBody>
      </p:sp>
      <p:sp>
        <p:nvSpPr>
          <p:cNvPr id="4" name="PPTLabsHighlightBackgroundShape202406011956451772">
            <a:extLst>
              <a:ext uri="{FF2B5EF4-FFF2-40B4-BE49-F238E27FC236}">
                <a16:creationId xmlns:a16="http://schemas.microsoft.com/office/drawing/2014/main" id="{E1C07F25-9A7C-2732-3BF7-FB422406E5E7}"/>
              </a:ext>
            </a:extLst>
          </p:cNvPr>
          <p:cNvSpPr>
            <a:spLocks/>
          </p:cNvSpPr>
          <p:nvPr>
            <p:custDataLst>
              <p:tags r:id="rId1"/>
            </p:custDataLst>
          </p:nvPr>
        </p:nvSpPr>
        <p:spPr>
          <a:xfrm>
            <a:off x="1336709" y="2221451"/>
            <a:ext cx="9691751"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PTLabsHighlightBackgroundShape202406011956451841">
            <a:extLst>
              <a:ext uri="{FF2B5EF4-FFF2-40B4-BE49-F238E27FC236}">
                <a16:creationId xmlns:a16="http://schemas.microsoft.com/office/drawing/2014/main" id="{F24B6979-6E4D-4A74-CCCE-A8668E3C8A72}"/>
              </a:ext>
            </a:extLst>
          </p:cNvPr>
          <p:cNvSpPr>
            <a:spLocks/>
          </p:cNvSpPr>
          <p:nvPr>
            <p:custDataLst>
              <p:tags r:id="rId2"/>
            </p:custDataLst>
          </p:nvPr>
        </p:nvSpPr>
        <p:spPr>
          <a:xfrm>
            <a:off x="1216059" y="2709131"/>
            <a:ext cx="9812401"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PTLabsHighlightBackgroundShape202406011956451931">
            <a:extLst>
              <a:ext uri="{FF2B5EF4-FFF2-40B4-BE49-F238E27FC236}">
                <a16:creationId xmlns:a16="http://schemas.microsoft.com/office/drawing/2014/main" id="{EA59A071-0E88-88ED-F1BE-82E8BD16348E}"/>
              </a:ext>
            </a:extLst>
          </p:cNvPr>
          <p:cNvSpPr>
            <a:spLocks/>
          </p:cNvSpPr>
          <p:nvPr>
            <p:custDataLst>
              <p:tags r:id="rId3"/>
            </p:custDataLst>
          </p:nvPr>
        </p:nvSpPr>
        <p:spPr>
          <a:xfrm>
            <a:off x="2711484" y="3196811"/>
            <a:ext cx="8316976"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PPTLabsHighlightBackgroundShape202406011956452001">
            <a:extLst>
              <a:ext uri="{FF2B5EF4-FFF2-40B4-BE49-F238E27FC236}">
                <a16:creationId xmlns:a16="http://schemas.microsoft.com/office/drawing/2014/main" id="{602BEF96-514C-7CC1-30D4-9E5D326D0FD6}"/>
              </a:ext>
            </a:extLst>
          </p:cNvPr>
          <p:cNvSpPr>
            <a:spLocks/>
          </p:cNvSpPr>
          <p:nvPr>
            <p:custDataLst>
              <p:tags r:id="rId4"/>
            </p:custDataLst>
          </p:nvPr>
        </p:nvSpPr>
        <p:spPr>
          <a:xfrm>
            <a:off x="2116172" y="3684491"/>
            <a:ext cx="8912288"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PTLabsHighlightBackgroundShape202406011956452081">
            <a:extLst>
              <a:ext uri="{FF2B5EF4-FFF2-40B4-BE49-F238E27FC236}">
                <a16:creationId xmlns:a16="http://schemas.microsoft.com/office/drawing/2014/main" id="{9C1DD1D5-4421-122D-C9E1-1F197CD8186D}"/>
              </a:ext>
            </a:extLst>
          </p:cNvPr>
          <p:cNvSpPr>
            <a:spLocks/>
          </p:cNvSpPr>
          <p:nvPr>
            <p:custDataLst>
              <p:tags r:id="rId5"/>
            </p:custDataLst>
          </p:nvPr>
        </p:nvSpPr>
        <p:spPr>
          <a:xfrm>
            <a:off x="3621122" y="4172171"/>
            <a:ext cx="7407338"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PTLabsHighlightBackgroundShape202406011956452151">
            <a:extLst>
              <a:ext uri="{FF2B5EF4-FFF2-40B4-BE49-F238E27FC236}">
                <a16:creationId xmlns:a16="http://schemas.microsoft.com/office/drawing/2014/main" id="{68D71021-3B3F-300B-4232-385850905B33}"/>
              </a:ext>
            </a:extLst>
          </p:cNvPr>
          <p:cNvSpPr/>
          <p:nvPr>
            <p:custDataLst>
              <p:tags r:id="rId6"/>
            </p:custDataLst>
          </p:nvPr>
        </p:nvSpPr>
        <p:spPr>
          <a:xfrm>
            <a:off x="4583147" y="4659851"/>
            <a:ext cx="6445313"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HighlightBackgroundShapee7078256-9ce8-4139-9530-d80271d56411">
            <a:extLst>
              <a:ext uri="{FF2B5EF4-FFF2-40B4-BE49-F238E27FC236}">
                <a16:creationId xmlns:a16="http://schemas.microsoft.com/office/drawing/2014/main" id="{560E9163-799F-DA6B-4DA2-0071C1E946DF}"/>
              </a:ext>
            </a:extLst>
          </p:cNvPr>
          <p:cNvSpPr txBox="1"/>
          <p:nvPr/>
        </p:nvSpPr>
        <p:spPr>
          <a:xfrm>
            <a:off x="1137446" y="2175731"/>
            <a:ext cx="10498387" cy="3046988"/>
          </a:xfrm>
          <a:prstGeom prst="rect">
            <a:avLst/>
          </a:prstGeom>
          <a:noFill/>
        </p:spPr>
        <p:txBody>
          <a:bodyPr wrap="none" rtlCol="0">
            <a:spAutoFit/>
          </a:bodyPr>
          <a:lstStyle/>
          <a:p>
            <a:pPr marL="514350" indent="-514350" algn="r" rtl="1">
              <a:buFont typeface="+mj-lt"/>
              <a:buAutoNum type="arabicPeriod"/>
            </a:pPr>
            <a:r>
              <a:rPr lang="ar-SA" sz="3200" dirty="0"/>
              <a:t>"أثر نظام إدارة التعلم على شؤون الطلاب والشؤون الاكاديمية" عام 2022</a:t>
            </a:r>
          </a:p>
          <a:p>
            <a:pPr marL="514350" indent="-514350" algn="r" rtl="1">
              <a:buFont typeface="+mj-lt"/>
              <a:buAutoNum type="arabicPeriod"/>
            </a:pPr>
            <a:r>
              <a:rPr lang="ar-SA" sz="3200" dirty="0"/>
              <a:t>"استخدام التكنلوجيا لتحسين شؤون الطلاب والشؤون الاكاديمية" عام 2021</a:t>
            </a:r>
          </a:p>
          <a:p>
            <a:pPr marL="514350" indent="-514350" algn="r" rtl="1">
              <a:buFont typeface="+mj-lt"/>
              <a:buAutoNum type="arabicPeriod"/>
            </a:pPr>
            <a:r>
              <a:rPr lang="ar-SA" sz="3200" dirty="0"/>
              <a:t>"تأثير التكنلوجيا على العلاقة بين الطلاب والدكاترة" عام 2020</a:t>
            </a:r>
          </a:p>
          <a:p>
            <a:pPr marL="514350" indent="-514350" algn="r" rtl="1">
              <a:buFont typeface="+mj-lt"/>
              <a:buAutoNum type="arabicPeriod"/>
            </a:pPr>
            <a:r>
              <a:rPr lang="ar-SA" sz="3200" dirty="0"/>
              <a:t>"اختيار الجداول الدراسية عبر الانترنت: تجربة الطلاب" عام 2023</a:t>
            </a:r>
          </a:p>
          <a:p>
            <a:pPr marL="514350" indent="-514350" algn="r" rtl="1">
              <a:buFont typeface="+mj-lt"/>
              <a:buAutoNum type="arabicPeriod"/>
            </a:pPr>
            <a:r>
              <a:rPr lang="ar-SA" sz="3200" dirty="0"/>
              <a:t>"أثر التكنلوجيا على حضور وغياب الطلاب" عام 2022</a:t>
            </a:r>
          </a:p>
          <a:p>
            <a:pPr marL="514350" indent="-514350" algn="r" rtl="1">
              <a:buFont typeface="+mj-lt"/>
              <a:buAutoNum type="arabicPeriod"/>
            </a:pPr>
            <a:r>
              <a:rPr lang="ar-SA" sz="3200" dirty="0"/>
              <a:t>"تنزيل المواد والمناهج عبر الانترنت" عام 2021</a:t>
            </a:r>
          </a:p>
        </p:txBody>
      </p:sp>
    </p:spTree>
    <p:extLst>
      <p:ext uri="{BB962C8B-B14F-4D97-AF65-F5344CB8AC3E}">
        <p14:creationId xmlns:p14="http://schemas.microsoft.com/office/powerpoint/2010/main" val="2011158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fill="hold" grpId="0" nodeType="clickEffect">
                                  <p:stCondLst>
                                    <p:cond delay="0"/>
                                  </p:stCondLst>
                                  <p:childTnLst>
                                    <p:animMotion origin="layout" path="M 0 0 C -0.002473958 0.03555555 -0.002473958 0.03555555 -0.004947917 0.0711111 E" pathEditMode="relative" ptsTypes="">
                                      <p:cBhvr>
                                        <p:cTn id="11" dur="500" fill="hold"/>
                                        <p:tgtEl>
                                          <p:spTgt spid="4"/>
                                        </p:tgtEl>
                                        <p:attrNameLst>
                                          <p:attrName>ppt_x</p:attrName>
                                          <p:attrName>ppt_y</p:attrName>
                                        </p:attrNameLst>
                                      </p:cBhvr>
                                    </p:animMotion>
                                  </p:childTnLst>
                                </p:cTn>
                              </p:par>
                              <p:par>
                                <p:cTn id="12" presetID="6" presetClass="emph" presetSubtype="0" fill="hold" grpId="1" nodeType="withEffect">
                                  <p:stCondLst>
                                    <p:cond delay="0"/>
                                  </p:stCondLst>
                                  <p:childTnLst>
                                    <p:animScale>
                                      <p:cBhvr>
                                        <p:cTn id="13" dur="500" fill="hold"/>
                                        <p:tgtEl>
                                          <p:spTgt spid="4"/>
                                        </p:tgtEl>
                                      </p:cBhvr>
                                      <p:by x="101245" y="100000"/>
                                    </p:animScale>
                                  </p:childTnLst>
                                </p:cTn>
                              </p:par>
                            </p:childTnLst>
                          </p:cTn>
                        </p:par>
                        <p:par>
                          <p:cTn id="14" fill="hold">
                            <p:stCondLst>
                              <p:cond delay="500"/>
                            </p:stCondLst>
                            <p:childTnLst>
                              <p:par>
                                <p:cTn id="15" presetID="1"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0" presetClass="exit" presetSubtype="0" fill="hold" grpId="2" nodeType="withEffect">
                                  <p:stCondLst>
                                    <p:cond delay="0"/>
                                  </p:stCondLst>
                                  <p:childTnLst>
                                    <p:animEffect transition="out" filter="fade">
                                      <p:cBhvr>
                                        <p:cTn id="18" dur="500"/>
                                        <p:tgtEl>
                                          <p:spTgt spid="4"/>
                                        </p:tgtEl>
                                      </p:cBhvr>
                                    </p:animEffect>
                                    <p:set>
                                      <p:cBhvr>
                                        <p:cTn id="19" dur="1" fill="hold">
                                          <p:stCondLst>
                                            <p:cond delay="499"/>
                                          </p:stCondLst>
                                        </p:cTn>
                                        <p:tgtEl>
                                          <p:spTgt spid="4"/>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42" presetClass="path" presetSubtype="0" fill="hold" grpId="1" nodeType="clickEffect">
                                  <p:stCondLst>
                                    <p:cond delay="0"/>
                                  </p:stCondLst>
                                  <p:childTnLst>
                                    <p:animMotion origin="layout" path="M 0 0 C 0.03066406 0.03555558 0.03066406 0.03555558 0.06132812 0.07111116 E" pathEditMode="relative" ptsTypes="">
                                      <p:cBhvr>
                                        <p:cTn id="23" dur="500" fill="hold"/>
                                        <p:tgtEl>
                                          <p:spTgt spid="5"/>
                                        </p:tgtEl>
                                        <p:attrNameLst>
                                          <p:attrName>ppt_x</p:attrName>
                                          <p:attrName>ppt_y</p:attrName>
                                        </p:attrNameLst>
                                      </p:cBhvr>
                                    </p:animMotion>
                                  </p:childTnLst>
                                </p:cTn>
                              </p:par>
                              <p:par>
                                <p:cTn id="24" presetID="6" presetClass="emph" presetSubtype="0" fill="hold" grpId="2" nodeType="withEffect">
                                  <p:stCondLst>
                                    <p:cond delay="0"/>
                                  </p:stCondLst>
                                  <p:childTnLst>
                                    <p:animScale>
                                      <p:cBhvr>
                                        <p:cTn id="25" dur="500" fill="hold"/>
                                        <p:tgtEl>
                                          <p:spTgt spid="5"/>
                                        </p:tgtEl>
                                      </p:cBhvr>
                                      <p:by x="84760" y="100000"/>
                                    </p:animScale>
                                  </p:childTnLst>
                                </p:cTn>
                              </p:par>
                            </p:childTnLst>
                          </p:cTn>
                        </p:par>
                        <p:par>
                          <p:cTn id="26" fill="hold">
                            <p:stCondLst>
                              <p:cond delay="500"/>
                            </p:stCondLst>
                            <p:childTnLst>
                              <p:par>
                                <p:cTn id="27" presetID="1" presetClass="entr" presetSubtype="0"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0" presetClass="exit" presetSubtype="0" fill="hold" grpId="3" nodeType="withEffect">
                                  <p:stCondLst>
                                    <p:cond delay="0"/>
                                  </p:stCondLst>
                                  <p:childTnLst>
                                    <p:animEffect transition="out" filter="fade">
                                      <p:cBhvr>
                                        <p:cTn id="30" dur="500"/>
                                        <p:tgtEl>
                                          <p:spTgt spid="5"/>
                                        </p:tgtEl>
                                      </p:cBhvr>
                                    </p:animEffect>
                                    <p:set>
                                      <p:cBhvr>
                                        <p:cTn id="31" dur="1" fill="hold">
                                          <p:stCondLst>
                                            <p:cond delay="499"/>
                                          </p:stCondLst>
                                        </p:cTn>
                                        <p:tgtEl>
                                          <p:spTgt spid="5"/>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42" presetClass="path" presetSubtype="0" fill="hold" grpId="1" nodeType="clickEffect">
                                  <p:stCondLst>
                                    <p:cond delay="0"/>
                                  </p:stCondLst>
                                  <p:childTnLst>
                                    <p:animMotion origin="layout" path="M 0 0 C -0.01220703 0.03555555 -0.01220703 0.03555555 -0.02441406 0.0711111 E" pathEditMode="relative" ptsTypes="">
                                      <p:cBhvr>
                                        <p:cTn id="35" dur="500" fill="hold"/>
                                        <p:tgtEl>
                                          <p:spTgt spid="6"/>
                                        </p:tgtEl>
                                        <p:attrNameLst>
                                          <p:attrName>ppt_x</p:attrName>
                                          <p:attrName>ppt_y</p:attrName>
                                        </p:attrNameLst>
                                      </p:cBhvr>
                                    </p:animMotion>
                                  </p:childTnLst>
                                </p:cTn>
                              </p:par>
                              <p:par>
                                <p:cTn id="36" presetID="6" presetClass="emph" presetSubtype="0" fill="hold" grpId="2" nodeType="withEffect">
                                  <p:stCondLst>
                                    <p:cond delay="0"/>
                                  </p:stCondLst>
                                  <p:childTnLst>
                                    <p:animScale>
                                      <p:cBhvr>
                                        <p:cTn id="37" dur="500" fill="hold"/>
                                        <p:tgtEl>
                                          <p:spTgt spid="6"/>
                                        </p:tgtEl>
                                      </p:cBhvr>
                                      <p:by x="107158" y="100000"/>
                                    </p:animScale>
                                  </p:childTnLst>
                                </p:cTn>
                              </p:par>
                            </p:childTnLst>
                          </p:cTn>
                        </p:par>
                        <p:par>
                          <p:cTn id="38" fill="hold">
                            <p:stCondLst>
                              <p:cond delay="500"/>
                            </p:stCondLst>
                            <p:childTnLst>
                              <p:par>
                                <p:cTn id="39" presetID="1" presetClass="entr" presetSubtype="0"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childTnLst>
                                </p:cTn>
                              </p:par>
                              <p:par>
                                <p:cTn id="41" presetID="10" presetClass="exit" presetSubtype="0" fill="hold" grpId="3" nodeType="withEffect">
                                  <p:stCondLst>
                                    <p:cond delay="0"/>
                                  </p:stCondLst>
                                  <p:childTnLst>
                                    <p:animEffect transition="out" filter="fade">
                                      <p:cBhvr>
                                        <p:cTn id="42" dur="500"/>
                                        <p:tgtEl>
                                          <p:spTgt spid="6"/>
                                        </p:tgtEl>
                                      </p:cBhvr>
                                    </p:animEffect>
                                    <p:set>
                                      <p:cBhvr>
                                        <p:cTn id="43" dur="1" fill="hold">
                                          <p:stCondLst>
                                            <p:cond delay="499"/>
                                          </p:stCondLst>
                                        </p:cTn>
                                        <p:tgtEl>
                                          <p:spTgt spid="6"/>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42" presetClass="path" presetSubtype="0" fill="hold" grpId="1" nodeType="clickEffect">
                                  <p:stCondLst>
                                    <p:cond delay="0"/>
                                  </p:stCondLst>
                                  <p:childTnLst>
                                    <p:animMotion origin="layout" path="M 0 0 C 0.03085938 0.03555555 0.03085938 0.03555555 0.06171875 0.0711111 E" pathEditMode="relative" ptsTypes="">
                                      <p:cBhvr>
                                        <p:cTn id="47" dur="500" fill="hold"/>
                                        <p:tgtEl>
                                          <p:spTgt spid="7"/>
                                        </p:tgtEl>
                                        <p:attrNameLst>
                                          <p:attrName>ppt_x</p:attrName>
                                          <p:attrName>ppt_y</p:attrName>
                                        </p:attrNameLst>
                                      </p:cBhvr>
                                    </p:animMotion>
                                  </p:childTnLst>
                                </p:cTn>
                              </p:par>
                              <p:par>
                                <p:cTn id="48" presetID="6" presetClass="emph" presetSubtype="0" fill="hold" grpId="2" nodeType="withEffect">
                                  <p:stCondLst>
                                    <p:cond delay="0"/>
                                  </p:stCondLst>
                                  <p:childTnLst>
                                    <p:animScale>
                                      <p:cBhvr>
                                        <p:cTn id="49" dur="500" fill="hold"/>
                                        <p:tgtEl>
                                          <p:spTgt spid="7"/>
                                        </p:tgtEl>
                                      </p:cBhvr>
                                      <p:by x="83114" y="100000"/>
                                    </p:animScale>
                                  </p:childTnLst>
                                </p:cTn>
                              </p:par>
                            </p:childTnLst>
                          </p:cTn>
                        </p:par>
                        <p:par>
                          <p:cTn id="50" fill="hold">
                            <p:stCondLst>
                              <p:cond delay="500"/>
                            </p:stCondLst>
                            <p:childTnLst>
                              <p:par>
                                <p:cTn id="51" presetID="1" presetClass="entr" presetSubtype="0" fill="hold" grpId="0" nodeType="afterEffect">
                                  <p:stCondLst>
                                    <p:cond delay="0"/>
                                  </p:stCondLst>
                                  <p:childTnLst>
                                    <p:set>
                                      <p:cBhvr>
                                        <p:cTn id="52" dur="1" fill="hold">
                                          <p:stCondLst>
                                            <p:cond delay="0"/>
                                          </p:stCondLst>
                                        </p:cTn>
                                        <p:tgtEl>
                                          <p:spTgt spid="8"/>
                                        </p:tgtEl>
                                        <p:attrNameLst>
                                          <p:attrName>style.visibility</p:attrName>
                                        </p:attrNameLst>
                                      </p:cBhvr>
                                      <p:to>
                                        <p:strVal val="visible"/>
                                      </p:to>
                                    </p:set>
                                  </p:childTnLst>
                                </p:cTn>
                              </p:par>
                              <p:par>
                                <p:cTn id="53" presetID="10" presetClass="exit" presetSubtype="0" fill="hold" grpId="3" nodeType="withEffect">
                                  <p:stCondLst>
                                    <p:cond delay="0"/>
                                  </p:stCondLst>
                                  <p:childTnLst>
                                    <p:animEffect transition="out" filter="fade">
                                      <p:cBhvr>
                                        <p:cTn id="54" dur="500"/>
                                        <p:tgtEl>
                                          <p:spTgt spid="7"/>
                                        </p:tgtEl>
                                      </p:cBhvr>
                                    </p:animEffect>
                                    <p:set>
                                      <p:cBhvr>
                                        <p:cTn id="55" dur="1" fill="hold">
                                          <p:stCondLst>
                                            <p:cond delay="499"/>
                                          </p:stCondLst>
                                        </p:cTn>
                                        <p:tgtEl>
                                          <p:spTgt spid="7"/>
                                        </p:tgtEl>
                                        <p:attrNameLst>
                                          <p:attrName>style.visibility</p:attrName>
                                        </p:attrNameLst>
                                      </p:cBhvr>
                                      <p:to>
                                        <p:strVal val="hidden"/>
                                      </p:to>
                                    </p:set>
                                  </p:childTnLst>
                                </p:cTn>
                              </p:par>
                            </p:childTnLst>
                          </p:cTn>
                        </p:par>
                      </p:childTnLst>
                    </p:cTn>
                  </p:par>
                  <p:par>
                    <p:cTn id="56" fill="hold">
                      <p:stCondLst>
                        <p:cond delay="indefinite"/>
                      </p:stCondLst>
                      <p:childTnLst>
                        <p:par>
                          <p:cTn id="57" fill="hold">
                            <p:stCondLst>
                              <p:cond delay="0"/>
                            </p:stCondLst>
                            <p:childTnLst>
                              <p:par>
                                <p:cTn id="58" presetID="42" presetClass="path" presetSubtype="0" fill="hold" grpId="1" nodeType="clickEffect">
                                  <p:stCondLst>
                                    <p:cond delay="0"/>
                                  </p:stCondLst>
                                  <p:childTnLst>
                                    <p:animMotion origin="layout" path="M 0 0 C 0.01972656 0.03555555 0.01972656 0.03555555 0.03945313 0.0711111 E" pathEditMode="relative" ptsTypes="">
                                      <p:cBhvr>
                                        <p:cTn id="59" dur="500" fill="hold"/>
                                        <p:tgtEl>
                                          <p:spTgt spid="8"/>
                                        </p:tgtEl>
                                        <p:attrNameLst>
                                          <p:attrName>ppt_x</p:attrName>
                                          <p:attrName>ppt_y</p:attrName>
                                        </p:attrNameLst>
                                      </p:cBhvr>
                                    </p:animMotion>
                                  </p:childTnLst>
                                </p:cTn>
                              </p:par>
                              <p:par>
                                <p:cTn id="60" presetID="6" presetClass="emph" presetSubtype="0" fill="hold" grpId="2" nodeType="withEffect">
                                  <p:stCondLst>
                                    <p:cond delay="0"/>
                                  </p:stCondLst>
                                  <p:childTnLst>
                                    <p:animScale>
                                      <p:cBhvr>
                                        <p:cTn id="61" dur="500" fill="hold"/>
                                        <p:tgtEl>
                                          <p:spTgt spid="8"/>
                                        </p:tgtEl>
                                      </p:cBhvr>
                                      <p:by x="87013" y="100000"/>
                                    </p:animScale>
                                  </p:childTnLst>
                                </p:cTn>
                              </p:par>
                            </p:childTnLst>
                          </p:cTn>
                        </p:par>
                        <p:par>
                          <p:cTn id="62" fill="hold">
                            <p:stCondLst>
                              <p:cond delay="500"/>
                            </p:stCondLst>
                            <p:childTnLst>
                              <p:par>
                                <p:cTn id="63" presetID="1" presetClass="entr" presetSubtype="0" fill="hold" grpId="0" nodeType="afterEffect">
                                  <p:stCondLst>
                                    <p:cond delay="0"/>
                                  </p:stCondLst>
                                  <p:childTnLst>
                                    <p:set>
                                      <p:cBhvr>
                                        <p:cTn id="64" dur="1" fill="hold">
                                          <p:stCondLst>
                                            <p:cond delay="0"/>
                                          </p:stCondLst>
                                        </p:cTn>
                                        <p:tgtEl>
                                          <p:spTgt spid="9"/>
                                        </p:tgtEl>
                                        <p:attrNameLst>
                                          <p:attrName>style.visibility</p:attrName>
                                        </p:attrNameLst>
                                      </p:cBhvr>
                                      <p:to>
                                        <p:strVal val="visible"/>
                                      </p:to>
                                    </p:set>
                                  </p:childTnLst>
                                </p:cTn>
                              </p:par>
                              <p:par>
                                <p:cTn id="65" presetID="10" presetClass="exit" presetSubtype="0" fill="hold" grpId="3" nodeType="withEffect">
                                  <p:stCondLst>
                                    <p:cond delay="0"/>
                                  </p:stCondLst>
                                  <p:childTnLst>
                                    <p:animEffect transition="out" filter="fade">
                                      <p:cBhvr>
                                        <p:cTn id="66" dur="500"/>
                                        <p:tgtEl>
                                          <p:spTgt spid="8"/>
                                        </p:tgtEl>
                                      </p:cBhvr>
                                    </p:animEffect>
                                    <p:set>
                                      <p:cBhvr>
                                        <p:cTn id="67"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4" grpId="1" animBg="1"/>
      <p:bldP spid="4" grpId="2" animBg="1"/>
      <p:bldP spid="5" grpId="0" animBg="1"/>
      <p:bldP spid="5" grpId="1" animBg="1"/>
      <p:bldP spid="5" grpId="2" animBg="1"/>
      <p:bldP spid="5" grpId="3" animBg="1"/>
      <p:bldP spid="6" grpId="0" animBg="1"/>
      <p:bldP spid="6" grpId="1" animBg="1"/>
      <p:bldP spid="6" grpId="2" animBg="1"/>
      <p:bldP spid="6" grpId="3" animBg="1"/>
      <p:bldP spid="7" grpId="0" animBg="1"/>
      <p:bldP spid="7" grpId="1" animBg="1"/>
      <p:bldP spid="7" grpId="2" animBg="1"/>
      <p:bldP spid="7" grpId="3" animBg="1"/>
      <p:bldP spid="8" grpId="0" animBg="1"/>
      <p:bldP spid="8" grpId="1" animBg="1"/>
      <p:bldP spid="8" grpId="2" animBg="1"/>
      <p:bldP spid="8" grpId="3" animBg="1"/>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05104D2-9FB5-9320-D855-A3132DDF8CC8}"/>
              </a:ext>
            </a:extLst>
          </p:cNvPr>
          <p:cNvPicPr>
            <a:picLocks noChangeAspect="1"/>
          </p:cNvPicPr>
          <p:nvPr/>
        </p:nvPicPr>
        <p:blipFill>
          <a:blip r:embed="rId2"/>
          <a:stretch>
            <a:fillRect/>
          </a:stretch>
        </p:blipFill>
        <p:spPr>
          <a:xfrm>
            <a:off x="230745" y="1788721"/>
            <a:ext cx="11730510" cy="3521218"/>
          </a:xfrm>
          <a:prstGeom prst="rect">
            <a:avLst/>
          </a:prstGeom>
        </p:spPr>
      </p:pic>
      <p:sp>
        <p:nvSpPr>
          <p:cNvPr id="4" name="TextBox 10">
            <a:extLst>
              <a:ext uri="{FF2B5EF4-FFF2-40B4-BE49-F238E27FC236}">
                <a16:creationId xmlns:a16="http://schemas.microsoft.com/office/drawing/2014/main" id="{B807885C-2889-F0E8-67E4-6ACB3162154D}"/>
              </a:ext>
            </a:extLst>
          </p:cNvPr>
          <p:cNvSpPr txBox="1"/>
          <p:nvPr/>
        </p:nvSpPr>
        <p:spPr>
          <a:xfrm>
            <a:off x="9214338" y="490568"/>
            <a:ext cx="2977662" cy="646331"/>
          </a:xfrm>
          <a:prstGeom prst="rect">
            <a:avLst/>
          </a:prstGeom>
          <a:solidFill>
            <a:schemeClr val="accent1">
              <a:lumMod val="50000"/>
            </a:schemeClr>
          </a:solidFill>
        </p:spPr>
        <p:txBody>
          <a:bodyPr wrap="square" rtlCol="0">
            <a:spAutoFit/>
          </a:bodyPr>
          <a:lstStyle/>
          <a:p>
            <a:pPr algn="ctr" rtl="1"/>
            <a:r>
              <a:rPr lang="ar-SA" sz="3600" b="1" dirty="0">
                <a:solidFill>
                  <a:schemeClr val="bg1"/>
                </a:solidFill>
                <a:latin typeface="Tajawal" panose="00000500000000000000" pitchFamily="2" charset="-78"/>
              </a:rPr>
              <a:t>الاطار النظري</a:t>
            </a:r>
            <a:endParaRPr lang="en-US" sz="4400" b="1" dirty="0">
              <a:solidFill>
                <a:schemeClr val="bg1"/>
              </a:solidFill>
              <a:latin typeface="Tajawal" panose="00000500000000000000" pitchFamily="2" charset="-78"/>
            </a:endParaRPr>
          </a:p>
        </p:txBody>
      </p:sp>
    </p:spTree>
    <p:extLst>
      <p:ext uri="{BB962C8B-B14F-4D97-AF65-F5344CB8AC3E}">
        <p14:creationId xmlns:p14="http://schemas.microsoft.com/office/powerpoint/2010/main" val="2209552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a:extLst>
              <a:ext uri="{FF2B5EF4-FFF2-40B4-BE49-F238E27FC236}">
                <a16:creationId xmlns:a16="http://schemas.microsoft.com/office/drawing/2014/main" id="{F48224E0-D587-6A5D-A0C1-3DB4024DDF02}"/>
              </a:ext>
            </a:extLst>
          </p:cNvPr>
          <p:cNvSpPr/>
          <p:nvPr/>
        </p:nvSpPr>
        <p:spPr>
          <a:xfrm>
            <a:off x="0" y="0"/>
            <a:ext cx="12192000" cy="6858000"/>
          </a:xfrm>
          <a:prstGeom prst="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6">
            <a:extLst>
              <a:ext uri="{FF2B5EF4-FFF2-40B4-BE49-F238E27FC236}">
                <a16:creationId xmlns:a16="http://schemas.microsoft.com/office/drawing/2014/main" id="{854D0E8D-49D3-1EC4-8ACF-E0A6A0EC4A07}"/>
              </a:ext>
            </a:extLst>
          </p:cNvPr>
          <p:cNvSpPr txBox="1"/>
          <p:nvPr/>
        </p:nvSpPr>
        <p:spPr>
          <a:xfrm>
            <a:off x="0" y="2182505"/>
            <a:ext cx="12192000" cy="2492990"/>
          </a:xfrm>
          <a:prstGeom prst="rect">
            <a:avLst/>
          </a:prstGeom>
          <a:noFill/>
        </p:spPr>
        <p:txBody>
          <a:bodyPr wrap="square" rtlCol="0">
            <a:spAutoFit/>
          </a:bodyPr>
          <a:lstStyle/>
          <a:p>
            <a:pPr algn="ctr" rtl="1"/>
            <a:r>
              <a:rPr lang="ar-SA" sz="6000" dirty="0">
                <a:solidFill>
                  <a:schemeClr val="bg1"/>
                </a:solidFill>
              </a:rPr>
              <a:t>الفصل الثالث</a:t>
            </a:r>
          </a:p>
          <a:p>
            <a:pPr algn="ctr" rtl="1"/>
            <a:r>
              <a:rPr lang="ar-SA" sz="9600" b="1" dirty="0">
                <a:solidFill>
                  <a:schemeClr val="bg1"/>
                </a:solidFill>
              </a:rPr>
              <a:t>متطلبات النظام</a:t>
            </a:r>
            <a:endParaRPr lang="en-US" sz="7200" b="1" dirty="0">
              <a:solidFill>
                <a:schemeClr val="bg1"/>
              </a:solidFill>
            </a:endParaRPr>
          </a:p>
        </p:txBody>
      </p:sp>
    </p:spTree>
    <p:extLst>
      <p:ext uri="{BB962C8B-B14F-4D97-AF65-F5344CB8AC3E}">
        <p14:creationId xmlns:p14="http://schemas.microsoft.com/office/powerpoint/2010/main" val="268643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PPTLabsHighlightBulletsSlide202406012002200784">
    <p:spTree>
      <p:nvGrpSpPr>
        <p:cNvPr id="1" name=""/>
        <p:cNvGrpSpPr/>
        <p:nvPr/>
      </p:nvGrpSpPr>
      <p:grpSpPr>
        <a:xfrm>
          <a:off x="0" y="0"/>
          <a:ext cx="0" cy="0"/>
          <a:chOff x="0" y="0"/>
          <a:chExt cx="0" cy="0"/>
        </a:xfrm>
      </p:grpSpPr>
      <p:sp>
        <p:nvSpPr>
          <p:cNvPr id="2" name="TextBox 10">
            <a:extLst>
              <a:ext uri="{FF2B5EF4-FFF2-40B4-BE49-F238E27FC236}">
                <a16:creationId xmlns:a16="http://schemas.microsoft.com/office/drawing/2014/main" id="{7AB4705F-F5D8-2AF3-E037-3CCFB5721926}"/>
              </a:ext>
            </a:extLst>
          </p:cNvPr>
          <p:cNvSpPr txBox="1"/>
          <p:nvPr/>
        </p:nvSpPr>
        <p:spPr>
          <a:xfrm>
            <a:off x="9063789" y="490568"/>
            <a:ext cx="3128211" cy="646331"/>
          </a:xfrm>
          <a:prstGeom prst="rect">
            <a:avLst/>
          </a:prstGeom>
          <a:solidFill>
            <a:schemeClr val="accent1">
              <a:lumMod val="50000"/>
            </a:schemeClr>
          </a:solidFill>
        </p:spPr>
        <p:txBody>
          <a:bodyPr wrap="square" rtlCol="0">
            <a:spAutoFit/>
          </a:bodyPr>
          <a:lstStyle/>
          <a:p>
            <a:pPr algn="ctr" rtl="1"/>
            <a:r>
              <a:rPr lang="ar-SA" sz="3600" b="1" dirty="0">
                <a:solidFill>
                  <a:schemeClr val="bg1"/>
                </a:solidFill>
                <a:latin typeface="Tajawal" panose="00000500000000000000" pitchFamily="2" charset="-78"/>
              </a:rPr>
              <a:t>الجمهور المستهدف</a:t>
            </a:r>
            <a:endParaRPr lang="en-US" sz="4400" b="1" dirty="0">
              <a:solidFill>
                <a:schemeClr val="bg1"/>
              </a:solidFill>
              <a:latin typeface="Tajawal" panose="00000500000000000000" pitchFamily="2" charset="-78"/>
            </a:endParaRPr>
          </a:p>
        </p:txBody>
      </p:sp>
      <p:sp>
        <p:nvSpPr>
          <p:cNvPr id="5" name="PPTLabsHighlightBackgroundShape202406012002200963">
            <a:extLst>
              <a:ext uri="{FF2B5EF4-FFF2-40B4-BE49-F238E27FC236}">
                <a16:creationId xmlns:a16="http://schemas.microsoft.com/office/drawing/2014/main" id="{EA9209DA-2053-3418-F095-66D887DFA17B}"/>
              </a:ext>
            </a:extLst>
          </p:cNvPr>
          <p:cNvSpPr>
            <a:spLocks/>
          </p:cNvSpPr>
          <p:nvPr>
            <p:custDataLst>
              <p:tags r:id="rId1"/>
            </p:custDataLst>
          </p:nvPr>
        </p:nvSpPr>
        <p:spPr>
          <a:xfrm>
            <a:off x="7662816" y="2221451"/>
            <a:ext cx="3367151"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PTLabsHighlightBackgroundShape202406012002201033">
            <a:extLst>
              <a:ext uri="{FF2B5EF4-FFF2-40B4-BE49-F238E27FC236}">
                <a16:creationId xmlns:a16="http://schemas.microsoft.com/office/drawing/2014/main" id="{7FE5EC1B-0267-628A-6E5B-D00CECE322C7}"/>
              </a:ext>
            </a:extLst>
          </p:cNvPr>
          <p:cNvSpPr>
            <a:spLocks/>
          </p:cNvSpPr>
          <p:nvPr>
            <p:custDataLst>
              <p:tags r:id="rId2"/>
            </p:custDataLst>
          </p:nvPr>
        </p:nvSpPr>
        <p:spPr>
          <a:xfrm>
            <a:off x="6573791" y="2709131"/>
            <a:ext cx="4456176"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PPTLabsHighlightBackgroundShape202406012002201113">
            <a:extLst>
              <a:ext uri="{FF2B5EF4-FFF2-40B4-BE49-F238E27FC236}">
                <a16:creationId xmlns:a16="http://schemas.microsoft.com/office/drawing/2014/main" id="{A97972D0-E25D-4C13-32E5-9CB43C7BF6D4}"/>
              </a:ext>
            </a:extLst>
          </p:cNvPr>
          <p:cNvSpPr>
            <a:spLocks/>
          </p:cNvSpPr>
          <p:nvPr>
            <p:custDataLst>
              <p:tags r:id="rId3"/>
            </p:custDataLst>
          </p:nvPr>
        </p:nvSpPr>
        <p:spPr>
          <a:xfrm>
            <a:off x="8248604" y="3196811"/>
            <a:ext cx="2324163"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PTLabsHighlightBackgroundShape202406012002201183">
            <a:extLst>
              <a:ext uri="{FF2B5EF4-FFF2-40B4-BE49-F238E27FC236}">
                <a16:creationId xmlns:a16="http://schemas.microsoft.com/office/drawing/2014/main" id="{C370D34C-3582-7AE4-6474-A3AA1846BE70}"/>
              </a:ext>
            </a:extLst>
          </p:cNvPr>
          <p:cNvSpPr>
            <a:spLocks/>
          </p:cNvSpPr>
          <p:nvPr>
            <p:custDataLst>
              <p:tags r:id="rId4"/>
            </p:custDataLst>
          </p:nvPr>
        </p:nvSpPr>
        <p:spPr>
          <a:xfrm>
            <a:off x="8512129" y="3684491"/>
            <a:ext cx="2060638"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PTLabsHighlightBackgroundShape202406012002201262">
            <a:extLst>
              <a:ext uri="{FF2B5EF4-FFF2-40B4-BE49-F238E27FC236}">
                <a16:creationId xmlns:a16="http://schemas.microsoft.com/office/drawing/2014/main" id="{BD7677B5-5A1E-F07F-57AC-E7F6823EBBD1}"/>
              </a:ext>
            </a:extLst>
          </p:cNvPr>
          <p:cNvSpPr>
            <a:spLocks/>
          </p:cNvSpPr>
          <p:nvPr>
            <p:custDataLst>
              <p:tags r:id="rId5"/>
            </p:custDataLst>
          </p:nvPr>
        </p:nvSpPr>
        <p:spPr>
          <a:xfrm>
            <a:off x="8520066" y="4172171"/>
            <a:ext cx="2052701"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PTLabsHighlightBackgroundShape202406012002201322">
            <a:extLst>
              <a:ext uri="{FF2B5EF4-FFF2-40B4-BE49-F238E27FC236}">
                <a16:creationId xmlns:a16="http://schemas.microsoft.com/office/drawing/2014/main" id="{7A4ACAB1-6AC4-E62D-2C4F-A7297248AA06}"/>
              </a:ext>
            </a:extLst>
          </p:cNvPr>
          <p:cNvSpPr/>
          <p:nvPr>
            <p:custDataLst>
              <p:tags r:id="rId6"/>
            </p:custDataLst>
          </p:nvPr>
        </p:nvSpPr>
        <p:spPr>
          <a:xfrm>
            <a:off x="8424816" y="4659851"/>
            <a:ext cx="2147951"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HighlightBackgroundShape809159b6-4d12-425a-b3dc-01143183b7af">
            <a:extLst>
              <a:ext uri="{FF2B5EF4-FFF2-40B4-BE49-F238E27FC236}">
                <a16:creationId xmlns:a16="http://schemas.microsoft.com/office/drawing/2014/main" id="{43FD618B-AFC9-8CA7-69A8-CABFABA45B66}"/>
              </a:ext>
            </a:extLst>
          </p:cNvPr>
          <p:cNvSpPr txBox="1"/>
          <p:nvPr/>
        </p:nvSpPr>
        <p:spPr>
          <a:xfrm>
            <a:off x="6545978" y="2175731"/>
            <a:ext cx="5089855" cy="3046988"/>
          </a:xfrm>
          <a:prstGeom prst="rect">
            <a:avLst/>
          </a:prstGeom>
          <a:noFill/>
        </p:spPr>
        <p:txBody>
          <a:bodyPr wrap="none" rtlCol="0">
            <a:spAutoFit/>
          </a:bodyPr>
          <a:lstStyle/>
          <a:p>
            <a:pPr marL="514350" indent="-514350" algn="r" rtl="1">
              <a:buFont typeface="+mj-lt"/>
              <a:buAutoNum type="arabicPeriod"/>
            </a:pPr>
            <a:r>
              <a:rPr lang="ar-SA" sz="3200" dirty="0"/>
              <a:t>طلاب وطالبات الجامعات</a:t>
            </a:r>
          </a:p>
          <a:p>
            <a:pPr marL="514350" indent="-514350" algn="r" rtl="1">
              <a:buFont typeface="+mj-lt"/>
              <a:buAutoNum type="arabicPeriod"/>
            </a:pPr>
            <a:r>
              <a:rPr lang="ar-SA" sz="3200" dirty="0"/>
              <a:t>الهيكل التعليمي والإداري الجامعي</a:t>
            </a:r>
          </a:p>
          <a:p>
            <a:pPr marL="971550" lvl="1" indent="-514350" algn="r" rtl="1">
              <a:buFont typeface="Arial" panose="020B0604020202020204" pitchFamily="34" charset="0"/>
              <a:buChar char="•"/>
            </a:pPr>
            <a:r>
              <a:rPr lang="ar-SA" sz="3200" dirty="0"/>
              <a:t>دكاترة الجامعات </a:t>
            </a:r>
          </a:p>
          <a:p>
            <a:pPr marL="971550" lvl="1" indent="-514350" algn="r" rtl="1">
              <a:buFont typeface="Arial" panose="020B0604020202020204" pitchFamily="34" charset="0"/>
              <a:buChar char="•"/>
            </a:pPr>
            <a:r>
              <a:rPr lang="ar-SA" sz="3200" dirty="0"/>
              <a:t>شؤون الطلاب </a:t>
            </a:r>
          </a:p>
          <a:p>
            <a:pPr marL="971550" lvl="1" indent="-514350" algn="r" rtl="1">
              <a:buFont typeface="Arial" panose="020B0604020202020204" pitchFamily="34" charset="0"/>
              <a:buChar char="•"/>
            </a:pPr>
            <a:r>
              <a:rPr lang="ar-SA" sz="3200" dirty="0"/>
              <a:t>رؤساء الأقسام </a:t>
            </a:r>
          </a:p>
          <a:p>
            <a:pPr marL="971550" lvl="1" indent="-514350" algn="r" rtl="1">
              <a:buFont typeface="Arial" panose="020B0604020202020204" pitchFamily="34" charset="0"/>
              <a:buChar char="•"/>
            </a:pPr>
            <a:r>
              <a:rPr lang="ar-SA" sz="3200" dirty="0"/>
              <a:t>رؤساء الجامعات</a:t>
            </a:r>
          </a:p>
        </p:txBody>
      </p:sp>
    </p:spTree>
    <p:extLst>
      <p:ext uri="{BB962C8B-B14F-4D97-AF65-F5344CB8AC3E}">
        <p14:creationId xmlns:p14="http://schemas.microsoft.com/office/powerpoint/2010/main" val="1510775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fill="hold" grpId="0" nodeType="clickEffect">
                                  <p:stCondLst>
                                    <p:cond delay="0"/>
                                  </p:stCondLst>
                                  <p:childTnLst>
                                    <p:animMotion origin="layout" path="M 0 0 C -0.02233073 0.03555555 -0.02233073 0.03555555 -0.04466146 0.0711111 E" pathEditMode="relative" ptsTypes="">
                                      <p:cBhvr>
                                        <p:cTn id="11" dur="500" fill="hold"/>
                                        <p:tgtEl>
                                          <p:spTgt spid="5"/>
                                        </p:tgtEl>
                                        <p:attrNameLst>
                                          <p:attrName>ppt_x</p:attrName>
                                          <p:attrName>ppt_y</p:attrName>
                                        </p:attrNameLst>
                                      </p:cBhvr>
                                    </p:animMotion>
                                  </p:childTnLst>
                                </p:cTn>
                              </p:par>
                              <p:par>
                                <p:cTn id="12" presetID="6" presetClass="emph" presetSubtype="0" fill="hold" grpId="1" nodeType="withEffect">
                                  <p:stCondLst>
                                    <p:cond delay="0"/>
                                  </p:stCondLst>
                                  <p:childTnLst>
                                    <p:animScale>
                                      <p:cBhvr>
                                        <p:cTn id="13" dur="500" fill="hold"/>
                                        <p:tgtEl>
                                          <p:spTgt spid="5"/>
                                        </p:tgtEl>
                                      </p:cBhvr>
                                      <p:by x="132343" y="100000"/>
                                    </p:animScale>
                                  </p:childTnLst>
                                </p:cTn>
                              </p:par>
                            </p:childTnLst>
                          </p:cTn>
                        </p:par>
                        <p:par>
                          <p:cTn id="14" fill="hold">
                            <p:stCondLst>
                              <p:cond delay="500"/>
                            </p:stCondLst>
                            <p:childTnLst>
                              <p:par>
                                <p:cTn id="15" presetID="1"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0" presetClass="exit" presetSubtype="0" fill="hold" grpId="2" nodeType="withEffect">
                                  <p:stCondLst>
                                    <p:cond delay="0"/>
                                  </p:stCondLst>
                                  <p:childTnLst>
                                    <p:animEffect transition="out" filter="fade">
                                      <p:cBhvr>
                                        <p:cTn id="18" dur="500"/>
                                        <p:tgtEl>
                                          <p:spTgt spid="5"/>
                                        </p:tgtEl>
                                      </p:cBhvr>
                                    </p:animEffect>
                                    <p:set>
                                      <p:cBhvr>
                                        <p:cTn id="19" dur="1" fill="hold">
                                          <p:stCondLst>
                                            <p:cond delay="499"/>
                                          </p:stCondLst>
                                        </p:cTn>
                                        <p:tgtEl>
                                          <p:spTgt spid="5"/>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42" presetClass="path" presetSubtype="0" fill="hold" grpId="1" nodeType="clickEffect">
                                  <p:stCondLst>
                                    <p:cond delay="0"/>
                                  </p:stCondLst>
                                  <p:childTnLst>
                                    <p:animMotion origin="layout" path="M 0 0 C 0.02496748 0.03555558 0.02496748 0.03555558 0.04993496 0.07111116 E" pathEditMode="relative" ptsTypes="">
                                      <p:cBhvr>
                                        <p:cTn id="23" dur="500" fill="hold"/>
                                        <p:tgtEl>
                                          <p:spTgt spid="6"/>
                                        </p:tgtEl>
                                        <p:attrNameLst>
                                          <p:attrName>ppt_x</p:attrName>
                                          <p:attrName>ppt_y</p:attrName>
                                        </p:attrNameLst>
                                      </p:cBhvr>
                                    </p:animMotion>
                                  </p:childTnLst>
                                </p:cTn>
                              </p:par>
                              <p:par>
                                <p:cTn id="24" presetID="6" presetClass="emph" presetSubtype="0" fill="hold" grpId="2" nodeType="withEffect">
                                  <p:stCondLst>
                                    <p:cond delay="0"/>
                                  </p:stCondLst>
                                  <p:childTnLst>
                                    <p:animScale>
                                      <p:cBhvr>
                                        <p:cTn id="25" dur="500" fill="hold"/>
                                        <p:tgtEl>
                                          <p:spTgt spid="6"/>
                                        </p:tgtEl>
                                      </p:cBhvr>
                                      <p:by x="52156" y="100000"/>
                                    </p:animScale>
                                  </p:childTnLst>
                                </p:cTn>
                              </p:par>
                            </p:childTnLst>
                          </p:cTn>
                        </p:par>
                        <p:par>
                          <p:cTn id="26" fill="hold">
                            <p:stCondLst>
                              <p:cond delay="500"/>
                            </p:stCondLst>
                            <p:childTnLst>
                              <p:par>
                                <p:cTn id="27" presetID="1" presetClass="entr" presetSubtype="0"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childTnLst>
                                </p:cTn>
                              </p:par>
                              <p:par>
                                <p:cTn id="29" presetID="10" presetClass="exit" presetSubtype="0" fill="hold" grpId="3" nodeType="withEffect">
                                  <p:stCondLst>
                                    <p:cond delay="0"/>
                                  </p:stCondLst>
                                  <p:childTnLst>
                                    <p:animEffect transition="out" filter="fade">
                                      <p:cBhvr>
                                        <p:cTn id="30" dur="500"/>
                                        <p:tgtEl>
                                          <p:spTgt spid="6"/>
                                        </p:tgtEl>
                                      </p:cBhvr>
                                    </p:animEffect>
                                    <p:set>
                                      <p:cBhvr>
                                        <p:cTn id="31" dur="1" fill="hold">
                                          <p:stCondLst>
                                            <p:cond delay="499"/>
                                          </p:stCondLst>
                                        </p:cTn>
                                        <p:tgtEl>
                                          <p:spTgt spid="6"/>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42" presetClass="path" presetSubtype="0" fill="hold" grpId="1" nodeType="clickEffect">
                                  <p:stCondLst>
                                    <p:cond delay="0"/>
                                  </p:stCondLst>
                                  <p:childTnLst>
                                    <p:animMotion origin="layout" path="M 0 0 C 0.005403646 0.03555555 0.005403646 0.03555555 0.01080729 0.0711111 E" pathEditMode="relative" ptsTypes="">
                                      <p:cBhvr>
                                        <p:cTn id="35" dur="500" fill="hold"/>
                                        <p:tgtEl>
                                          <p:spTgt spid="7"/>
                                        </p:tgtEl>
                                        <p:attrNameLst>
                                          <p:attrName>ppt_x</p:attrName>
                                          <p:attrName>ppt_y</p:attrName>
                                        </p:attrNameLst>
                                      </p:cBhvr>
                                    </p:animMotion>
                                  </p:childTnLst>
                                </p:cTn>
                              </p:par>
                              <p:par>
                                <p:cTn id="36" presetID="6" presetClass="emph" presetSubtype="0" fill="hold" grpId="2" nodeType="withEffect">
                                  <p:stCondLst>
                                    <p:cond delay="0"/>
                                  </p:stCondLst>
                                  <p:childTnLst>
                                    <p:animScale>
                                      <p:cBhvr>
                                        <p:cTn id="37" dur="500" fill="hold"/>
                                        <p:tgtEl>
                                          <p:spTgt spid="7"/>
                                        </p:tgtEl>
                                      </p:cBhvr>
                                      <p:by x="88662" y="100000"/>
                                    </p:animScale>
                                  </p:childTnLst>
                                </p:cTn>
                              </p:par>
                            </p:childTnLst>
                          </p:cTn>
                        </p:par>
                        <p:par>
                          <p:cTn id="38" fill="hold">
                            <p:stCondLst>
                              <p:cond delay="500"/>
                            </p:stCondLst>
                            <p:childTnLst>
                              <p:par>
                                <p:cTn id="39" presetID="1" presetClass="entr" presetSubtype="0"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childTnLst>
                                </p:cTn>
                              </p:par>
                              <p:par>
                                <p:cTn id="41" presetID="10" presetClass="exit" presetSubtype="0" fill="hold" grpId="3" nodeType="withEffect">
                                  <p:stCondLst>
                                    <p:cond delay="0"/>
                                  </p:stCondLst>
                                  <p:childTnLst>
                                    <p:animEffect transition="out" filter="fade">
                                      <p:cBhvr>
                                        <p:cTn id="42" dur="500"/>
                                        <p:tgtEl>
                                          <p:spTgt spid="7"/>
                                        </p:tgtEl>
                                      </p:cBhvr>
                                    </p:animEffect>
                                    <p:set>
                                      <p:cBhvr>
                                        <p:cTn id="43" dur="1" fill="hold">
                                          <p:stCondLst>
                                            <p:cond delay="499"/>
                                          </p:stCondLst>
                                        </p:cTn>
                                        <p:tgtEl>
                                          <p:spTgt spid="7"/>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42" presetClass="path" presetSubtype="0" fill="hold" grpId="1" nodeType="clickEffect">
                                  <p:stCondLst>
                                    <p:cond delay="0"/>
                                  </p:stCondLst>
                                  <p:childTnLst>
                                    <p:animMotion origin="layout" path="M 0 0 C 0.0001627286 0.03555555 0.0001627286 0.03555555 0.0003254573 0.0711111 E" pathEditMode="relative" ptsTypes="">
                                      <p:cBhvr>
                                        <p:cTn id="47" dur="500" fill="hold"/>
                                        <p:tgtEl>
                                          <p:spTgt spid="8"/>
                                        </p:tgtEl>
                                        <p:attrNameLst>
                                          <p:attrName>ppt_x</p:attrName>
                                          <p:attrName>ppt_y</p:attrName>
                                        </p:attrNameLst>
                                      </p:cBhvr>
                                    </p:animMotion>
                                  </p:childTnLst>
                                </p:cTn>
                              </p:par>
                              <p:par>
                                <p:cTn id="48" presetID="6" presetClass="emph" presetSubtype="0" fill="hold" grpId="2" nodeType="withEffect">
                                  <p:stCondLst>
                                    <p:cond delay="0"/>
                                  </p:stCondLst>
                                  <p:childTnLst>
                                    <p:animScale>
                                      <p:cBhvr>
                                        <p:cTn id="49" dur="500" fill="hold"/>
                                        <p:tgtEl>
                                          <p:spTgt spid="8"/>
                                        </p:tgtEl>
                                      </p:cBhvr>
                                      <p:by x="99615" y="100000"/>
                                    </p:animScale>
                                  </p:childTnLst>
                                </p:cTn>
                              </p:par>
                            </p:childTnLst>
                          </p:cTn>
                        </p:par>
                        <p:par>
                          <p:cTn id="50" fill="hold">
                            <p:stCondLst>
                              <p:cond delay="500"/>
                            </p:stCondLst>
                            <p:childTnLst>
                              <p:par>
                                <p:cTn id="51" presetID="1" presetClass="entr" presetSubtype="0" fill="hold" grpId="0" nodeType="afterEffect">
                                  <p:stCondLst>
                                    <p:cond delay="0"/>
                                  </p:stCondLst>
                                  <p:childTnLst>
                                    <p:set>
                                      <p:cBhvr>
                                        <p:cTn id="52" dur="1" fill="hold">
                                          <p:stCondLst>
                                            <p:cond delay="0"/>
                                          </p:stCondLst>
                                        </p:cTn>
                                        <p:tgtEl>
                                          <p:spTgt spid="9"/>
                                        </p:tgtEl>
                                        <p:attrNameLst>
                                          <p:attrName>style.visibility</p:attrName>
                                        </p:attrNameLst>
                                      </p:cBhvr>
                                      <p:to>
                                        <p:strVal val="visible"/>
                                      </p:to>
                                    </p:set>
                                  </p:childTnLst>
                                </p:cTn>
                              </p:par>
                              <p:par>
                                <p:cTn id="53" presetID="10" presetClass="exit" presetSubtype="0" fill="hold" grpId="3" nodeType="withEffect">
                                  <p:stCondLst>
                                    <p:cond delay="0"/>
                                  </p:stCondLst>
                                  <p:childTnLst>
                                    <p:animEffect transition="out" filter="fade">
                                      <p:cBhvr>
                                        <p:cTn id="54" dur="500"/>
                                        <p:tgtEl>
                                          <p:spTgt spid="8"/>
                                        </p:tgtEl>
                                      </p:cBhvr>
                                    </p:animEffect>
                                    <p:set>
                                      <p:cBhvr>
                                        <p:cTn id="55" dur="1" fill="hold">
                                          <p:stCondLst>
                                            <p:cond delay="499"/>
                                          </p:stCondLst>
                                        </p:cTn>
                                        <p:tgtEl>
                                          <p:spTgt spid="8"/>
                                        </p:tgtEl>
                                        <p:attrNameLst>
                                          <p:attrName>style.visibility</p:attrName>
                                        </p:attrNameLst>
                                      </p:cBhvr>
                                      <p:to>
                                        <p:strVal val="hidden"/>
                                      </p:to>
                                    </p:set>
                                  </p:childTnLst>
                                </p:cTn>
                              </p:par>
                            </p:childTnLst>
                          </p:cTn>
                        </p:par>
                      </p:childTnLst>
                    </p:cTn>
                  </p:par>
                  <p:par>
                    <p:cTn id="56" fill="hold">
                      <p:stCondLst>
                        <p:cond delay="indefinite"/>
                      </p:stCondLst>
                      <p:childTnLst>
                        <p:par>
                          <p:cTn id="57" fill="hold">
                            <p:stCondLst>
                              <p:cond delay="0"/>
                            </p:stCondLst>
                            <p:childTnLst>
                              <p:par>
                                <p:cTn id="58" presetID="42" presetClass="path" presetSubtype="0" fill="hold" grpId="1" nodeType="clickEffect">
                                  <p:stCondLst>
                                    <p:cond delay="0"/>
                                  </p:stCondLst>
                                  <p:childTnLst>
                                    <p:animMotion origin="layout" path="M 0 0 C -0.001953125 0.03555555 -0.001953125 0.03555555 -0.00390625 0.0711111 E" pathEditMode="relative" ptsTypes="">
                                      <p:cBhvr>
                                        <p:cTn id="59" dur="500" fill="hold"/>
                                        <p:tgtEl>
                                          <p:spTgt spid="9"/>
                                        </p:tgtEl>
                                        <p:attrNameLst>
                                          <p:attrName>ppt_x</p:attrName>
                                          <p:attrName>ppt_y</p:attrName>
                                        </p:attrNameLst>
                                      </p:cBhvr>
                                    </p:animMotion>
                                  </p:childTnLst>
                                </p:cTn>
                              </p:par>
                              <p:par>
                                <p:cTn id="60" presetID="6" presetClass="emph" presetSubtype="0" fill="hold" grpId="2" nodeType="withEffect">
                                  <p:stCondLst>
                                    <p:cond delay="0"/>
                                  </p:stCondLst>
                                  <p:childTnLst>
                                    <p:animScale>
                                      <p:cBhvr>
                                        <p:cTn id="61" dur="500" fill="hold"/>
                                        <p:tgtEl>
                                          <p:spTgt spid="9"/>
                                        </p:tgtEl>
                                      </p:cBhvr>
                                      <p:by x="104640" y="100000"/>
                                    </p:animScale>
                                  </p:childTnLst>
                                </p:cTn>
                              </p:par>
                            </p:childTnLst>
                          </p:cTn>
                        </p:par>
                        <p:par>
                          <p:cTn id="62" fill="hold">
                            <p:stCondLst>
                              <p:cond delay="500"/>
                            </p:stCondLst>
                            <p:childTnLst>
                              <p:par>
                                <p:cTn id="63" presetID="1" presetClass="entr" presetSubtype="0" fill="hold" grpId="0" nodeType="afterEffect">
                                  <p:stCondLst>
                                    <p:cond delay="0"/>
                                  </p:stCondLst>
                                  <p:childTnLst>
                                    <p:set>
                                      <p:cBhvr>
                                        <p:cTn id="64" dur="1" fill="hold">
                                          <p:stCondLst>
                                            <p:cond delay="0"/>
                                          </p:stCondLst>
                                        </p:cTn>
                                        <p:tgtEl>
                                          <p:spTgt spid="10"/>
                                        </p:tgtEl>
                                        <p:attrNameLst>
                                          <p:attrName>style.visibility</p:attrName>
                                        </p:attrNameLst>
                                      </p:cBhvr>
                                      <p:to>
                                        <p:strVal val="visible"/>
                                      </p:to>
                                    </p:set>
                                  </p:childTnLst>
                                </p:cTn>
                              </p:par>
                              <p:par>
                                <p:cTn id="65" presetID="10" presetClass="exit" presetSubtype="0" fill="hold" grpId="3" nodeType="withEffect">
                                  <p:stCondLst>
                                    <p:cond delay="0"/>
                                  </p:stCondLst>
                                  <p:childTnLst>
                                    <p:animEffect transition="out" filter="fade">
                                      <p:cBhvr>
                                        <p:cTn id="66" dur="500"/>
                                        <p:tgtEl>
                                          <p:spTgt spid="9"/>
                                        </p:tgtEl>
                                      </p:cBhvr>
                                    </p:animEffect>
                                    <p:set>
                                      <p:cBhvr>
                                        <p:cTn id="67"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5" grpId="1" animBg="1"/>
      <p:bldP spid="5" grpId="2" animBg="1"/>
      <p:bldP spid="6" grpId="0" animBg="1"/>
      <p:bldP spid="6" grpId="1" animBg="1"/>
      <p:bldP spid="6" grpId="2" animBg="1"/>
      <p:bldP spid="6" grpId="3" animBg="1"/>
      <p:bldP spid="7" grpId="0" animBg="1"/>
      <p:bldP spid="7" grpId="1" animBg="1"/>
      <p:bldP spid="7" grpId="2" animBg="1"/>
      <p:bldP spid="7" grpId="3" animBg="1"/>
      <p:bldP spid="8" grpId="0" animBg="1"/>
      <p:bldP spid="8" grpId="1" animBg="1"/>
      <p:bldP spid="8" grpId="2" animBg="1"/>
      <p:bldP spid="8" grpId="3" animBg="1"/>
      <p:bldP spid="9" grpId="0" animBg="1"/>
      <p:bldP spid="9" grpId="1" animBg="1"/>
      <p:bldP spid="9" grpId="2" animBg="1"/>
      <p:bldP spid="9" grpId="3" animBg="1"/>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0">
            <a:extLst>
              <a:ext uri="{FF2B5EF4-FFF2-40B4-BE49-F238E27FC236}">
                <a16:creationId xmlns:a16="http://schemas.microsoft.com/office/drawing/2014/main" id="{6DA36208-83ED-6F98-8C7F-878F8C9C94A1}"/>
              </a:ext>
            </a:extLst>
          </p:cNvPr>
          <p:cNvSpPr txBox="1"/>
          <p:nvPr/>
        </p:nvSpPr>
        <p:spPr>
          <a:xfrm>
            <a:off x="9063789" y="490568"/>
            <a:ext cx="3128211" cy="646331"/>
          </a:xfrm>
          <a:prstGeom prst="rect">
            <a:avLst/>
          </a:prstGeom>
          <a:solidFill>
            <a:schemeClr val="accent1">
              <a:lumMod val="50000"/>
            </a:schemeClr>
          </a:solidFill>
        </p:spPr>
        <p:txBody>
          <a:bodyPr wrap="square" rtlCol="0">
            <a:spAutoFit/>
          </a:bodyPr>
          <a:lstStyle/>
          <a:p>
            <a:pPr algn="ctr" rtl="1"/>
            <a:r>
              <a:rPr lang="ar-SA" sz="3600" b="1" dirty="0">
                <a:solidFill>
                  <a:schemeClr val="bg1"/>
                </a:solidFill>
                <a:latin typeface="Tajawal" panose="00000500000000000000" pitchFamily="2" charset="-78"/>
              </a:rPr>
              <a:t>الخطة الزمنية</a:t>
            </a:r>
          </a:p>
        </p:txBody>
      </p:sp>
      <p:pic>
        <p:nvPicPr>
          <p:cNvPr id="4" name="Picture 3">
            <a:extLst>
              <a:ext uri="{FF2B5EF4-FFF2-40B4-BE49-F238E27FC236}">
                <a16:creationId xmlns:a16="http://schemas.microsoft.com/office/drawing/2014/main" id="{60413EFD-73FB-D910-1FAB-8AB001CEBE4C}"/>
              </a:ext>
            </a:extLst>
          </p:cNvPr>
          <p:cNvPicPr>
            <a:picLocks noChangeAspect="1"/>
          </p:cNvPicPr>
          <p:nvPr/>
        </p:nvPicPr>
        <p:blipFill>
          <a:blip r:embed="rId2"/>
          <a:stretch>
            <a:fillRect/>
          </a:stretch>
        </p:blipFill>
        <p:spPr>
          <a:xfrm>
            <a:off x="1684422" y="1275060"/>
            <a:ext cx="9150023" cy="3458276"/>
          </a:xfrm>
          <a:prstGeom prst="rect">
            <a:avLst/>
          </a:prstGeom>
        </p:spPr>
      </p:pic>
      <p:pic>
        <p:nvPicPr>
          <p:cNvPr id="6" name="Picture 5">
            <a:extLst>
              <a:ext uri="{FF2B5EF4-FFF2-40B4-BE49-F238E27FC236}">
                <a16:creationId xmlns:a16="http://schemas.microsoft.com/office/drawing/2014/main" id="{B6ED931B-96F9-B82C-1021-52C8CA153D68}"/>
              </a:ext>
            </a:extLst>
          </p:cNvPr>
          <p:cNvPicPr>
            <a:picLocks noChangeAspect="1"/>
          </p:cNvPicPr>
          <p:nvPr/>
        </p:nvPicPr>
        <p:blipFill>
          <a:blip r:embed="rId3"/>
          <a:stretch>
            <a:fillRect/>
          </a:stretch>
        </p:blipFill>
        <p:spPr>
          <a:xfrm>
            <a:off x="1727889" y="4642398"/>
            <a:ext cx="9047847" cy="2169882"/>
          </a:xfrm>
          <a:prstGeom prst="rect">
            <a:avLst/>
          </a:prstGeom>
        </p:spPr>
      </p:pic>
    </p:spTree>
    <p:extLst>
      <p:ext uri="{BB962C8B-B14F-4D97-AF65-F5344CB8AC3E}">
        <p14:creationId xmlns:p14="http://schemas.microsoft.com/office/powerpoint/2010/main" val="2420294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7AB04E1-6D65-63C7-443C-9ABDF5BC8A2D}"/>
              </a:ext>
            </a:extLst>
          </p:cNvPr>
          <p:cNvPicPr>
            <a:picLocks noChangeAspect="1"/>
          </p:cNvPicPr>
          <p:nvPr/>
        </p:nvPicPr>
        <p:blipFill>
          <a:blip r:embed="rId2"/>
          <a:stretch>
            <a:fillRect/>
          </a:stretch>
        </p:blipFill>
        <p:spPr>
          <a:xfrm>
            <a:off x="230794" y="1310188"/>
            <a:ext cx="11730412" cy="4565176"/>
          </a:xfrm>
          <a:prstGeom prst="rect">
            <a:avLst/>
          </a:prstGeom>
        </p:spPr>
      </p:pic>
      <p:sp>
        <p:nvSpPr>
          <p:cNvPr id="4" name="TextBox 10">
            <a:extLst>
              <a:ext uri="{FF2B5EF4-FFF2-40B4-BE49-F238E27FC236}">
                <a16:creationId xmlns:a16="http://schemas.microsoft.com/office/drawing/2014/main" id="{8830C2BF-12A5-80F7-DA87-84291032C241}"/>
              </a:ext>
            </a:extLst>
          </p:cNvPr>
          <p:cNvSpPr txBox="1"/>
          <p:nvPr/>
        </p:nvSpPr>
        <p:spPr>
          <a:xfrm>
            <a:off x="9063789" y="490568"/>
            <a:ext cx="3128211" cy="646331"/>
          </a:xfrm>
          <a:prstGeom prst="rect">
            <a:avLst/>
          </a:prstGeom>
          <a:solidFill>
            <a:schemeClr val="accent1">
              <a:lumMod val="50000"/>
            </a:schemeClr>
          </a:solidFill>
        </p:spPr>
        <p:txBody>
          <a:bodyPr wrap="square" rtlCol="0">
            <a:spAutoFit/>
          </a:bodyPr>
          <a:lstStyle/>
          <a:p>
            <a:pPr algn="ctr" rtl="1"/>
            <a:r>
              <a:rPr lang="ar-SA" sz="3600" b="1" dirty="0">
                <a:solidFill>
                  <a:schemeClr val="bg1"/>
                </a:solidFill>
                <a:latin typeface="Tajawal" panose="00000500000000000000" pitchFamily="2" charset="-78"/>
              </a:rPr>
              <a:t>الخطة الزمنية</a:t>
            </a:r>
          </a:p>
        </p:txBody>
      </p:sp>
    </p:spTree>
    <p:extLst>
      <p:ext uri="{BB962C8B-B14F-4D97-AF65-F5344CB8AC3E}">
        <p14:creationId xmlns:p14="http://schemas.microsoft.com/office/powerpoint/2010/main" val="998649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name="PPTLabsHighlightBulletsSlide202406012013331928">
    <p:spTree>
      <p:nvGrpSpPr>
        <p:cNvPr id="1" name=""/>
        <p:cNvGrpSpPr/>
        <p:nvPr/>
      </p:nvGrpSpPr>
      <p:grpSpPr>
        <a:xfrm>
          <a:off x="0" y="0"/>
          <a:ext cx="0" cy="0"/>
          <a:chOff x="0" y="0"/>
          <a:chExt cx="0" cy="0"/>
        </a:xfrm>
      </p:grpSpPr>
      <p:sp>
        <p:nvSpPr>
          <p:cNvPr id="2" name="TextBox 10">
            <a:extLst>
              <a:ext uri="{FF2B5EF4-FFF2-40B4-BE49-F238E27FC236}">
                <a16:creationId xmlns:a16="http://schemas.microsoft.com/office/drawing/2014/main" id="{5E1C06E2-51F8-6124-7446-3234D2A6A0BC}"/>
              </a:ext>
            </a:extLst>
          </p:cNvPr>
          <p:cNvSpPr txBox="1"/>
          <p:nvPr/>
        </p:nvSpPr>
        <p:spPr>
          <a:xfrm>
            <a:off x="9063789" y="490568"/>
            <a:ext cx="3128211" cy="646331"/>
          </a:xfrm>
          <a:prstGeom prst="rect">
            <a:avLst/>
          </a:prstGeom>
          <a:solidFill>
            <a:schemeClr val="accent1">
              <a:lumMod val="50000"/>
            </a:schemeClr>
          </a:solidFill>
        </p:spPr>
        <p:txBody>
          <a:bodyPr wrap="square" rtlCol="0">
            <a:spAutoFit/>
          </a:bodyPr>
          <a:lstStyle/>
          <a:p>
            <a:pPr algn="ctr" rtl="1"/>
            <a:r>
              <a:rPr lang="ar-SA" sz="3600" b="1" dirty="0">
                <a:solidFill>
                  <a:schemeClr val="bg1"/>
                </a:solidFill>
                <a:latin typeface="Tajawal" panose="00000500000000000000" pitchFamily="2" charset="-78"/>
              </a:rPr>
              <a:t>إدارة المخاطر</a:t>
            </a:r>
          </a:p>
        </p:txBody>
      </p:sp>
      <p:sp>
        <p:nvSpPr>
          <p:cNvPr id="4" name="PPTLabsHighlightBackgroundShape202406012013332027">
            <a:extLst>
              <a:ext uri="{FF2B5EF4-FFF2-40B4-BE49-F238E27FC236}">
                <a16:creationId xmlns:a16="http://schemas.microsoft.com/office/drawing/2014/main" id="{94004B38-6670-E513-27C2-7A807F8A55F4}"/>
              </a:ext>
            </a:extLst>
          </p:cNvPr>
          <p:cNvSpPr>
            <a:spLocks/>
          </p:cNvSpPr>
          <p:nvPr>
            <p:custDataLst>
              <p:tags r:id="rId1"/>
            </p:custDataLst>
          </p:nvPr>
        </p:nvSpPr>
        <p:spPr>
          <a:xfrm>
            <a:off x="2932974" y="2221451"/>
            <a:ext cx="8096314"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PTLabsHighlightBackgroundShape202406012013332107">
            <a:extLst>
              <a:ext uri="{FF2B5EF4-FFF2-40B4-BE49-F238E27FC236}">
                <a16:creationId xmlns:a16="http://schemas.microsoft.com/office/drawing/2014/main" id="{7DB20B41-4675-AF79-CF7C-74F0A0CB56A5}"/>
              </a:ext>
            </a:extLst>
          </p:cNvPr>
          <p:cNvSpPr>
            <a:spLocks/>
          </p:cNvSpPr>
          <p:nvPr>
            <p:custDataLst>
              <p:tags r:id="rId2"/>
            </p:custDataLst>
          </p:nvPr>
        </p:nvSpPr>
        <p:spPr>
          <a:xfrm>
            <a:off x="1542324" y="2709131"/>
            <a:ext cx="9486964"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PTLabsHighlightBackgroundShape202406012013332187">
            <a:extLst>
              <a:ext uri="{FF2B5EF4-FFF2-40B4-BE49-F238E27FC236}">
                <a16:creationId xmlns:a16="http://schemas.microsoft.com/office/drawing/2014/main" id="{B23D5400-28FF-4F41-470C-970D49C76C1A}"/>
              </a:ext>
            </a:extLst>
          </p:cNvPr>
          <p:cNvSpPr>
            <a:spLocks/>
          </p:cNvSpPr>
          <p:nvPr>
            <p:custDataLst>
              <p:tags r:id="rId3"/>
            </p:custDataLst>
          </p:nvPr>
        </p:nvSpPr>
        <p:spPr>
          <a:xfrm>
            <a:off x="3082199" y="3196811"/>
            <a:ext cx="7947089"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PPTLabsHighlightBackgroundShape202406012013332267">
            <a:extLst>
              <a:ext uri="{FF2B5EF4-FFF2-40B4-BE49-F238E27FC236}">
                <a16:creationId xmlns:a16="http://schemas.microsoft.com/office/drawing/2014/main" id="{82C79F4D-5CF9-E66B-4AAB-E48912D8B057}"/>
              </a:ext>
            </a:extLst>
          </p:cNvPr>
          <p:cNvSpPr>
            <a:spLocks/>
          </p:cNvSpPr>
          <p:nvPr>
            <p:custDataLst>
              <p:tags r:id="rId4"/>
            </p:custDataLst>
          </p:nvPr>
        </p:nvSpPr>
        <p:spPr>
          <a:xfrm>
            <a:off x="1462949" y="3684491"/>
            <a:ext cx="9566339"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PTLabsHighlightBackgroundShape202406012013332337">
            <a:extLst>
              <a:ext uri="{FF2B5EF4-FFF2-40B4-BE49-F238E27FC236}">
                <a16:creationId xmlns:a16="http://schemas.microsoft.com/office/drawing/2014/main" id="{2D9DD562-7759-218B-E803-3A8E5EFF1328}"/>
              </a:ext>
            </a:extLst>
          </p:cNvPr>
          <p:cNvSpPr/>
          <p:nvPr>
            <p:custDataLst>
              <p:tags r:id="rId5"/>
            </p:custDataLst>
          </p:nvPr>
        </p:nvSpPr>
        <p:spPr>
          <a:xfrm>
            <a:off x="551724" y="4172171"/>
            <a:ext cx="10477564"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HighlightBackgroundShape2c70d267-ee68-42c4-adb0-dfec4bcafd83">
            <a:extLst>
              <a:ext uri="{FF2B5EF4-FFF2-40B4-BE49-F238E27FC236}">
                <a16:creationId xmlns:a16="http://schemas.microsoft.com/office/drawing/2014/main" id="{1DAFC9B4-DA57-816E-CE0D-F36924588640}"/>
              </a:ext>
            </a:extLst>
          </p:cNvPr>
          <p:cNvSpPr txBox="1"/>
          <p:nvPr/>
        </p:nvSpPr>
        <p:spPr>
          <a:xfrm>
            <a:off x="238161" y="2175731"/>
            <a:ext cx="11397672" cy="2554545"/>
          </a:xfrm>
          <a:prstGeom prst="rect">
            <a:avLst/>
          </a:prstGeom>
          <a:noFill/>
        </p:spPr>
        <p:txBody>
          <a:bodyPr wrap="none" rtlCol="0">
            <a:spAutoFit/>
          </a:bodyPr>
          <a:lstStyle/>
          <a:p>
            <a:pPr marL="514350" indent="-514350" algn="r" rtl="1">
              <a:buFont typeface="+mj-lt"/>
              <a:buAutoNum type="arabicPeriod"/>
            </a:pPr>
            <a:r>
              <a:rPr lang="ar-SA" sz="3200" dirty="0"/>
              <a:t>اعطال النظام التقني                       -   عمل نسخ احتياطي</a:t>
            </a:r>
          </a:p>
          <a:p>
            <a:pPr marL="514350" indent="-514350" algn="r" rtl="1">
              <a:buFont typeface="+mj-lt"/>
              <a:buAutoNum type="arabicPeriod"/>
            </a:pPr>
            <a:r>
              <a:rPr lang="ar-SA" sz="3200" dirty="0"/>
              <a:t>التأخير في المواعيد                       -    مرونة الجدول ومراقبة العمل</a:t>
            </a:r>
          </a:p>
          <a:p>
            <a:pPr marL="514350" indent="-514350" algn="r" rtl="1">
              <a:buFont typeface="+mj-lt"/>
              <a:buAutoNum type="arabicPeriod"/>
            </a:pPr>
            <a:r>
              <a:rPr lang="ar-SA" sz="3200" dirty="0"/>
              <a:t>عدم تلبية احتياجات المستخدمين          -  بعد بحث تم تلبيتها</a:t>
            </a:r>
          </a:p>
          <a:p>
            <a:pPr marL="514350" indent="-514350" algn="r" rtl="1">
              <a:buFont typeface="+mj-lt"/>
              <a:buAutoNum type="arabicPeriod"/>
            </a:pPr>
            <a:r>
              <a:rPr lang="ar-SA" sz="3200" dirty="0"/>
              <a:t>تأمين البيانات والخصوصية              -  يجب التشفير وتدريب الموظفين</a:t>
            </a:r>
          </a:p>
          <a:p>
            <a:pPr marL="514350" indent="-514350" algn="r" rtl="1">
              <a:buFont typeface="+mj-lt"/>
              <a:buAutoNum type="arabicPeriod"/>
            </a:pPr>
            <a:r>
              <a:rPr lang="ar-SA" sz="3200" dirty="0"/>
              <a:t>تغييرات في البيئة القانونية والتنظيمية   -  يجب تغيير العمل حسب ما يناسب البيئة</a:t>
            </a:r>
          </a:p>
        </p:txBody>
      </p:sp>
    </p:spTree>
    <p:extLst>
      <p:ext uri="{BB962C8B-B14F-4D97-AF65-F5344CB8AC3E}">
        <p14:creationId xmlns:p14="http://schemas.microsoft.com/office/powerpoint/2010/main" val="743848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fill="hold" grpId="0" nodeType="clickEffect">
                                  <p:stCondLst>
                                    <p:cond delay="0"/>
                                  </p:stCondLst>
                                  <p:childTnLst>
                                    <p:animMotion origin="layout" path="M 0 0 C -0.02851563 0.03555555 -0.02851563 0.03555555 -0.05703125 0.0711111 E" pathEditMode="relative" ptsTypes="">
                                      <p:cBhvr>
                                        <p:cTn id="11" dur="500" fill="hold"/>
                                        <p:tgtEl>
                                          <p:spTgt spid="4"/>
                                        </p:tgtEl>
                                        <p:attrNameLst>
                                          <p:attrName>ppt_x</p:attrName>
                                          <p:attrName>ppt_y</p:attrName>
                                        </p:attrNameLst>
                                      </p:cBhvr>
                                    </p:animMotion>
                                  </p:childTnLst>
                                </p:cTn>
                              </p:par>
                              <p:par>
                                <p:cTn id="12" presetID="6" presetClass="emph" presetSubtype="0" fill="hold" grpId="1" nodeType="withEffect">
                                  <p:stCondLst>
                                    <p:cond delay="0"/>
                                  </p:stCondLst>
                                  <p:childTnLst>
                                    <p:animScale>
                                      <p:cBhvr>
                                        <p:cTn id="13" dur="500" fill="hold"/>
                                        <p:tgtEl>
                                          <p:spTgt spid="4"/>
                                        </p:tgtEl>
                                      </p:cBhvr>
                                      <p:by x="117176" y="100000"/>
                                    </p:animScale>
                                  </p:childTnLst>
                                </p:cTn>
                              </p:par>
                            </p:childTnLst>
                          </p:cTn>
                        </p:par>
                        <p:par>
                          <p:cTn id="14" fill="hold">
                            <p:stCondLst>
                              <p:cond delay="500"/>
                            </p:stCondLst>
                            <p:childTnLst>
                              <p:par>
                                <p:cTn id="15" presetID="1"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0" presetClass="exit" presetSubtype="0" fill="hold" grpId="2" nodeType="withEffect">
                                  <p:stCondLst>
                                    <p:cond delay="0"/>
                                  </p:stCondLst>
                                  <p:childTnLst>
                                    <p:animEffect transition="out" filter="fade">
                                      <p:cBhvr>
                                        <p:cTn id="18" dur="500"/>
                                        <p:tgtEl>
                                          <p:spTgt spid="4"/>
                                        </p:tgtEl>
                                      </p:cBhvr>
                                    </p:animEffect>
                                    <p:set>
                                      <p:cBhvr>
                                        <p:cTn id="19" dur="1" fill="hold">
                                          <p:stCondLst>
                                            <p:cond delay="499"/>
                                          </p:stCondLst>
                                        </p:cTn>
                                        <p:tgtEl>
                                          <p:spTgt spid="4"/>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42" presetClass="path" presetSubtype="0" fill="hold" grpId="1" nodeType="clickEffect">
                                  <p:stCondLst>
                                    <p:cond delay="0"/>
                                  </p:stCondLst>
                                  <p:childTnLst>
                                    <p:animMotion origin="layout" path="M 0 0 C 0.03157552 0.03555558 0.03157552 0.03555558 0.06315104 0.07111116 E" pathEditMode="relative" ptsTypes="">
                                      <p:cBhvr>
                                        <p:cTn id="23" dur="500" fill="hold"/>
                                        <p:tgtEl>
                                          <p:spTgt spid="5"/>
                                        </p:tgtEl>
                                        <p:attrNameLst>
                                          <p:attrName>ppt_x</p:attrName>
                                          <p:attrName>ppt_y</p:attrName>
                                        </p:attrNameLst>
                                      </p:cBhvr>
                                    </p:animMotion>
                                  </p:childTnLst>
                                </p:cTn>
                              </p:par>
                              <p:par>
                                <p:cTn id="24" presetID="6" presetClass="emph" presetSubtype="0" fill="hold" grpId="2" nodeType="withEffect">
                                  <p:stCondLst>
                                    <p:cond delay="0"/>
                                  </p:stCondLst>
                                  <p:childTnLst>
                                    <p:animScale>
                                      <p:cBhvr>
                                        <p:cTn id="25" dur="500" fill="hold"/>
                                        <p:tgtEl>
                                          <p:spTgt spid="5"/>
                                        </p:tgtEl>
                                      </p:cBhvr>
                                      <p:by x="83769" y="100000"/>
                                    </p:animScale>
                                  </p:childTnLst>
                                </p:cTn>
                              </p:par>
                            </p:childTnLst>
                          </p:cTn>
                        </p:par>
                        <p:par>
                          <p:cTn id="26" fill="hold">
                            <p:stCondLst>
                              <p:cond delay="500"/>
                            </p:stCondLst>
                            <p:childTnLst>
                              <p:par>
                                <p:cTn id="27" presetID="1" presetClass="entr" presetSubtype="0"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0" presetClass="exit" presetSubtype="0" fill="hold" grpId="3" nodeType="withEffect">
                                  <p:stCondLst>
                                    <p:cond delay="0"/>
                                  </p:stCondLst>
                                  <p:childTnLst>
                                    <p:animEffect transition="out" filter="fade">
                                      <p:cBhvr>
                                        <p:cTn id="30" dur="500"/>
                                        <p:tgtEl>
                                          <p:spTgt spid="5"/>
                                        </p:tgtEl>
                                      </p:cBhvr>
                                    </p:animEffect>
                                    <p:set>
                                      <p:cBhvr>
                                        <p:cTn id="31" dur="1" fill="hold">
                                          <p:stCondLst>
                                            <p:cond delay="499"/>
                                          </p:stCondLst>
                                        </p:cTn>
                                        <p:tgtEl>
                                          <p:spTgt spid="5"/>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42" presetClass="path" presetSubtype="0" fill="hold" grpId="1" nodeType="clickEffect">
                                  <p:stCondLst>
                                    <p:cond delay="0"/>
                                  </p:stCondLst>
                                  <p:childTnLst>
                                    <p:animMotion origin="layout" path="M 0 0 C -0.03320313 0.03555555 -0.03320313 0.03555555 -0.06640625 0.0711111 E" pathEditMode="relative" ptsTypes="">
                                      <p:cBhvr>
                                        <p:cTn id="35" dur="500" fill="hold"/>
                                        <p:tgtEl>
                                          <p:spTgt spid="6"/>
                                        </p:tgtEl>
                                        <p:attrNameLst>
                                          <p:attrName>ppt_x</p:attrName>
                                          <p:attrName>ppt_y</p:attrName>
                                        </p:attrNameLst>
                                      </p:cBhvr>
                                    </p:animMotion>
                                  </p:childTnLst>
                                </p:cTn>
                              </p:par>
                              <p:par>
                                <p:cTn id="36" presetID="6" presetClass="emph" presetSubtype="0" fill="hold" grpId="2" nodeType="withEffect">
                                  <p:stCondLst>
                                    <p:cond delay="0"/>
                                  </p:stCondLst>
                                  <p:childTnLst>
                                    <p:animScale>
                                      <p:cBhvr>
                                        <p:cTn id="37" dur="500" fill="hold"/>
                                        <p:tgtEl>
                                          <p:spTgt spid="6"/>
                                        </p:tgtEl>
                                      </p:cBhvr>
                                      <p:by x="120375" y="100000"/>
                                    </p:animScale>
                                  </p:childTnLst>
                                </p:cTn>
                              </p:par>
                            </p:childTnLst>
                          </p:cTn>
                        </p:par>
                        <p:par>
                          <p:cTn id="38" fill="hold">
                            <p:stCondLst>
                              <p:cond delay="500"/>
                            </p:stCondLst>
                            <p:childTnLst>
                              <p:par>
                                <p:cTn id="39" presetID="1" presetClass="entr" presetSubtype="0"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childTnLst>
                                </p:cTn>
                              </p:par>
                              <p:par>
                                <p:cTn id="41" presetID="10" presetClass="exit" presetSubtype="0" fill="hold" grpId="3" nodeType="withEffect">
                                  <p:stCondLst>
                                    <p:cond delay="0"/>
                                  </p:stCondLst>
                                  <p:childTnLst>
                                    <p:animEffect transition="out" filter="fade">
                                      <p:cBhvr>
                                        <p:cTn id="42" dur="500"/>
                                        <p:tgtEl>
                                          <p:spTgt spid="6"/>
                                        </p:tgtEl>
                                      </p:cBhvr>
                                    </p:animEffect>
                                    <p:set>
                                      <p:cBhvr>
                                        <p:cTn id="43" dur="1" fill="hold">
                                          <p:stCondLst>
                                            <p:cond delay="499"/>
                                          </p:stCondLst>
                                        </p:cTn>
                                        <p:tgtEl>
                                          <p:spTgt spid="6"/>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42" presetClass="path" presetSubtype="0" fill="hold" grpId="1" nodeType="clickEffect">
                                  <p:stCondLst>
                                    <p:cond delay="0"/>
                                  </p:stCondLst>
                                  <p:childTnLst>
                                    <p:animMotion origin="layout" path="M 0 0 C -0.0186849 0.03555555 -0.0186849 0.03555555 -0.03736979 0.0711111 E" pathEditMode="relative" ptsTypes="">
                                      <p:cBhvr>
                                        <p:cTn id="47" dur="500" fill="hold"/>
                                        <p:tgtEl>
                                          <p:spTgt spid="7"/>
                                        </p:tgtEl>
                                        <p:attrNameLst>
                                          <p:attrName>ppt_x</p:attrName>
                                          <p:attrName>ppt_y</p:attrName>
                                        </p:attrNameLst>
                                      </p:cBhvr>
                                    </p:animMotion>
                                  </p:childTnLst>
                                </p:cTn>
                              </p:par>
                              <p:par>
                                <p:cTn id="48" presetID="6" presetClass="emph" presetSubtype="0" fill="hold" grpId="2" nodeType="withEffect">
                                  <p:stCondLst>
                                    <p:cond delay="0"/>
                                  </p:stCondLst>
                                  <p:childTnLst>
                                    <p:animScale>
                                      <p:cBhvr>
                                        <p:cTn id="49" dur="500" fill="hold"/>
                                        <p:tgtEl>
                                          <p:spTgt spid="7"/>
                                        </p:tgtEl>
                                      </p:cBhvr>
                                      <p:by x="109525" y="100000"/>
                                    </p:animScale>
                                  </p:childTnLst>
                                </p:cTn>
                              </p:par>
                            </p:childTnLst>
                          </p:cTn>
                        </p:par>
                        <p:par>
                          <p:cTn id="50" fill="hold">
                            <p:stCondLst>
                              <p:cond delay="500"/>
                            </p:stCondLst>
                            <p:childTnLst>
                              <p:par>
                                <p:cTn id="51" presetID="1" presetClass="entr" presetSubtype="0" fill="hold" grpId="0" nodeType="afterEffect">
                                  <p:stCondLst>
                                    <p:cond delay="0"/>
                                  </p:stCondLst>
                                  <p:childTnLst>
                                    <p:set>
                                      <p:cBhvr>
                                        <p:cTn id="52" dur="1" fill="hold">
                                          <p:stCondLst>
                                            <p:cond delay="0"/>
                                          </p:stCondLst>
                                        </p:cTn>
                                        <p:tgtEl>
                                          <p:spTgt spid="8"/>
                                        </p:tgtEl>
                                        <p:attrNameLst>
                                          <p:attrName>style.visibility</p:attrName>
                                        </p:attrNameLst>
                                      </p:cBhvr>
                                      <p:to>
                                        <p:strVal val="visible"/>
                                      </p:to>
                                    </p:set>
                                  </p:childTnLst>
                                </p:cTn>
                              </p:par>
                              <p:par>
                                <p:cTn id="53" presetID="10" presetClass="exit" presetSubtype="0" fill="hold" grpId="3" nodeType="withEffect">
                                  <p:stCondLst>
                                    <p:cond delay="0"/>
                                  </p:stCondLst>
                                  <p:childTnLst>
                                    <p:animEffect transition="out" filter="fade">
                                      <p:cBhvr>
                                        <p:cTn id="54" dur="500"/>
                                        <p:tgtEl>
                                          <p:spTgt spid="7"/>
                                        </p:tgtEl>
                                      </p:cBhvr>
                                    </p:animEffect>
                                    <p:set>
                                      <p:cBhvr>
                                        <p:cTn id="55"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4" grpId="1" animBg="1"/>
      <p:bldP spid="4" grpId="2" animBg="1"/>
      <p:bldP spid="5" grpId="0" animBg="1"/>
      <p:bldP spid="5" grpId="1" animBg="1"/>
      <p:bldP spid="5" grpId="2" animBg="1"/>
      <p:bldP spid="5" grpId="3" animBg="1"/>
      <p:bldP spid="6" grpId="0" animBg="1"/>
      <p:bldP spid="6" grpId="1" animBg="1"/>
      <p:bldP spid="6" grpId="2" animBg="1"/>
      <p:bldP spid="6" grpId="3" animBg="1"/>
      <p:bldP spid="7" grpId="0" animBg="1"/>
      <p:bldP spid="7" grpId="1" animBg="1"/>
      <p:bldP spid="7" grpId="2" animBg="1"/>
      <p:bldP spid="7" grpId="3" animBg="1"/>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EC1E395-DDF3-C1F6-1FDB-29AAEA8A452C}"/>
              </a:ext>
            </a:extLst>
          </p:cNvPr>
          <p:cNvPicPr>
            <a:picLocks noChangeAspect="1"/>
          </p:cNvPicPr>
          <p:nvPr/>
        </p:nvPicPr>
        <p:blipFill>
          <a:blip r:embed="rId2"/>
          <a:stretch>
            <a:fillRect/>
          </a:stretch>
        </p:blipFill>
        <p:spPr>
          <a:xfrm>
            <a:off x="427551" y="1401247"/>
            <a:ext cx="11336898" cy="5272509"/>
          </a:xfrm>
          <a:prstGeom prst="rect">
            <a:avLst/>
          </a:prstGeom>
        </p:spPr>
      </p:pic>
      <p:sp>
        <p:nvSpPr>
          <p:cNvPr id="4" name="TextBox 10">
            <a:extLst>
              <a:ext uri="{FF2B5EF4-FFF2-40B4-BE49-F238E27FC236}">
                <a16:creationId xmlns:a16="http://schemas.microsoft.com/office/drawing/2014/main" id="{6B7AF218-BA3D-2304-C4FB-6F2154B8E277}"/>
              </a:ext>
            </a:extLst>
          </p:cNvPr>
          <p:cNvSpPr txBox="1"/>
          <p:nvPr/>
        </p:nvSpPr>
        <p:spPr>
          <a:xfrm>
            <a:off x="9063789" y="490568"/>
            <a:ext cx="3128211" cy="646331"/>
          </a:xfrm>
          <a:prstGeom prst="rect">
            <a:avLst/>
          </a:prstGeom>
          <a:solidFill>
            <a:schemeClr val="accent1">
              <a:lumMod val="50000"/>
            </a:schemeClr>
          </a:solidFill>
        </p:spPr>
        <p:txBody>
          <a:bodyPr wrap="square" rtlCol="0">
            <a:spAutoFit/>
          </a:bodyPr>
          <a:lstStyle/>
          <a:p>
            <a:pPr algn="ctr" rtl="1"/>
            <a:r>
              <a:rPr lang="ar-SA" sz="3600" b="1" dirty="0">
                <a:solidFill>
                  <a:schemeClr val="bg1"/>
                </a:solidFill>
                <a:latin typeface="Tajawal" panose="00000500000000000000" pitchFamily="2" charset="-78"/>
              </a:rPr>
              <a:t>دراسة الجدوى</a:t>
            </a:r>
          </a:p>
        </p:txBody>
      </p:sp>
    </p:spTree>
    <p:extLst>
      <p:ext uri="{BB962C8B-B14F-4D97-AF65-F5344CB8AC3E}">
        <p14:creationId xmlns:p14="http://schemas.microsoft.com/office/powerpoint/2010/main" val="3896435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a:extLst>
              <a:ext uri="{FF2B5EF4-FFF2-40B4-BE49-F238E27FC236}">
                <a16:creationId xmlns:a16="http://schemas.microsoft.com/office/drawing/2014/main" id="{F48224E0-D587-6A5D-A0C1-3DB4024DDF02}"/>
              </a:ext>
            </a:extLst>
          </p:cNvPr>
          <p:cNvSpPr/>
          <p:nvPr/>
        </p:nvSpPr>
        <p:spPr>
          <a:xfrm>
            <a:off x="0" y="0"/>
            <a:ext cx="12192000" cy="6858000"/>
          </a:xfrm>
          <a:prstGeom prst="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6">
            <a:extLst>
              <a:ext uri="{FF2B5EF4-FFF2-40B4-BE49-F238E27FC236}">
                <a16:creationId xmlns:a16="http://schemas.microsoft.com/office/drawing/2014/main" id="{854D0E8D-49D3-1EC4-8ACF-E0A6A0EC4A07}"/>
              </a:ext>
            </a:extLst>
          </p:cNvPr>
          <p:cNvSpPr txBox="1"/>
          <p:nvPr/>
        </p:nvSpPr>
        <p:spPr>
          <a:xfrm>
            <a:off x="0" y="1859339"/>
            <a:ext cx="12192000" cy="3139321"/>
          </a:xfrm>
          <a:prstGeom prst="rect">
            <a:avLst/>
          </a:prstGeom>
          <a:noFill/>
        </p:spPr>
        <p:txBody>
          <a:bodyPr wrap="square" rtlCol="0">
            <a:spAutoFit/>
          </a:bodyPr>
          <a:lstStyle/>
          <a:p>
            <a:pPr algn="ctr" rtl="1"/>
            <a:r>
              <a:rPr lang="ar-SA" sz="6000" dirty="0">
                <a:solidFill>
                  <a:schemeClr val="bg1"/>
                </a:solidFill>
              </a:rPr>
              <a:t>الفصل الرابع</a:t>
            </a:r>
          </a:p>
          <a:p>
            <a:pPr algn="ctr" rtl="1"/>
            <a:r>
              <a:rPr lang="ar-SA" sz="13800" b="1" dirty="0">
                <a:solidFill>
                  <a:schemeClr val="bg1"/>
                </a:solidFill>
              </a:rPr>
              <a:t>التحليل</a:t>
            </a:r>
            <a:endParaRPr lang="en-US" sz="8800" b="1" dirty="0">
              <a:solidFill>
                <a:schemeClr val="bg1"/>
              </a:solidFill>
            </a:endParaRPr>
          </a:p>
        </p:txBody>
      </p:sp>
    </p:spTree>
    <p:extLst>
      <p:ext uri="{BB962C8B-B14F-4D97-AF65-F5344CB8AC3E}">
        <p14:creationId xmlns:p14="http://schemas.microsoft.com/office/powerpoint/2010/main" val="28913222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PPTLabsHighlightBulletsSlide202406012026299756">
    <p:spTree>
      <p:nvGrpSpPr>
        <p:cNvPr id="1" name=""/>
        <p:cNvGrpSpPr/>
        <p:nvPr/>
      </p:nvGrpSpPr>
      <p:grpSpPr>
        <a:xfrm>
          <a:off x="0" y="0"/>
          <a:ext cx="0" cy="0"/>
          <a:chOff x="0" y="0"/>
          <a:chExt cx="0" cy="0"/>
        </a:xfrm>
      </p:grpSpPr>
      <p:sp>
        <p:nvSpPr>
          <p:cNvPr id="2" name="TextBox 10">
            <a:extLst>
              <a:ext uri="{FF2B5EF4-FFF2-40B4-BE49-F238E27FC236}">
                <a16:creationId xmlns:a16="http://schemas.microsoft.com/office/drawing/2014/main" id="{3B80692E-0408-06C5-1820-603B5FAA2924}"/>
              </a:ext>
            </a:extLst>
          </p:cNvPr>
          <p:cNvSpPr txBox="1"/>
          <p:nvPr/>
        </p:nvSpPr>
        <p:spPr>
          <a:xfrm>
            <a:off x="9063789" y="490568"/>
            <a:ext cx="3128211" cy="646331"/>
          </a:xfrm>
          <a:prstGeom prst="rect">
            <a:avLst/>
          </a:prstGeom>
          <a:solidFill>
            <a:schemeClr val="accent1">
              <a:lumMod val="50000"/>
            </a:schemeClr>
          </a:solidFill>
        </p:spPr>
        <p:txBody>
          <a:bodyPr wrap="square" rtlCol="0">
            <a:spAutoFit/>
          </a:bodyPr>
          <a:lstStyle/>
          <a:p>
            <a:pPr algn="ctr" rtl="1"/>
            <a:r>
              <a:rPr lang="ar-SA" sz="3600" b="1" dirty="0">
                <a:solidFill>
                  <a:schemeClr val="bg1"/>
                </a:solidFill>
                <a:latin typeface="Tajawal" panose="00000500000000000000" pitchFamily="2" charset="-78"/>
              </a:rPr>
              <a:t>المتطلبات الوظيفية</a:t>
            </a:r>
          </a:p>
        </p:txBody>
      </p:sp>
      <p:sp>
        <p:nvSpPr>
          <p:cNvPr id="4" name="PPTLabsHighlightBackgroundShape202406012026299906">
            <a:extLst>
              <a:ext uri="{FF2B5EF4-FFF2-40B4-BE49-F238E27FC236}">
                <a16:creationId xmlns:a16="http://schemas.microsoft.com/office/drawing/2014/main" id="{FAB2025A-9EC3-5992-A9CF-1C2BEBD06D7B}"/>
              </a:ext>
            </a:extLst>
          </p:cNvPr>
          <p:cNvSpPr>
            <a:spLocks/>
          </p:cNvSpPr>
          <p:nvPr>
            <p:custDataLst>
              <p:tags r:id="rId1"/>
            </p:custDataLst>
          </p:nvPr>
        </p:nvSpPr>
        <p:spPr>
          <a:xfrm>
            <a:off x="7810576" y="2221451"/>
            <a:ext cx="3217926"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PTLabsHighlightBackgroundShape202406012026300015">
            <a:extLst>
              <a:ext uri="{FF2B5EF4-FFF2-40B4-BE49-F238E27FC236}">
                <a16:creationId xmlns:a16="http://schemas.microsoft.com/office/drawing/2014/main" id="{38502B10-5EBA-1F1D-944E-758A8D7E69D5}"/>
              </a:ext>
            </a:extLst>
          </p:cNvPr>
          <p:cNvSpPr>
            <a:spLocks/>
          </p:cNvSpPr>
          <p:nvPr>
            <p:custDataLst>
              <p:tags r:id="rId2"/>
            </p:custDataLst>
          </p:nvPr>
        </p:nvSpPr>
        <p:spPr>
          <a:xfrm>
            <a:off x="7980438" y="2709131"/>
            <a:ext cx="3048064"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PPTLabsHighlightBackgroundShape202406012026300195">
            <a:extLst>
              <a:ext uri="{FF2B5EF4-FFF2-40B4-BE49-F238E27FC236}">
                <a16:creationId xmlns:a16="http://schemas.microsoft.com/office/drawing/2014/main" id="{E2F29AC8-721C-885D-24C5-F50FB555C6AF}"/>
              </a:ext>
            </a:extLst>
          </p:cNvPr>
          <p:cNvSpPr>
            <a:spLocks/>
          </p:cNvSpPr>
          <p:nvPr>
            <p:custDataLst>
              <p:tags r:id="rId3"/>
            </p:custDataLst>
          </p:nvPr>
        </p:nvSpPr>
        <p:spPr>
          <a:xfrm>
            <a:off x="6773938" y="3192124"/>
            <a:ext cx="4254564"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PTLabsHighlightBackgroundShape202406012026300295">
            <a:extLst>
              <a:ext uri="{FF2B5EF4-FFF2-40B4-BE49-F238E27FC236}">
                <a16:creationId xmlns:a16="http://schemas.microsoft.com/office/drawing/2014/main" id="{1167513B-E53F-95DD-BA0F-6312FA575738}"/>
              </a:ext>
            </a:extLst>
          </p:cNvPr>
          <p:cNvSpPr>
            <a:spLocks/>
          </p:cNvSpPr>
          <p:nvPr>
            <p:custDataLst>
              <p:tags r:id="rId4"/>
            </p:custDataLst>
          </p:nvPr>
        </p:nvSpPr>
        <p:spPr>
          <a:xfrm>
            <a:off x="7955038" y="3679804"/>
            <a:ext cx="3073464"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PTLabsHighlightBackgroundShape202406012026300375">
            <a:extLst>
              <a:ext uri="{FF2B5EF4-FFF2-40B4-BE49-F238E27FC236}">
                <a16:creationId xmlns:a16="http://schemas.microsoft.com/office/drawing/2014/main" id="{EFBE9C6E-A1E5-A559-2376-5A5EC28C5B71}"/>
              </a:ext>
            </a:extLst>
          </p:cNvPr>
          <p:cNvSpPr>
            <a:spLocks/>
          </p:cNvSpPr>
          <p:nvPr>
            <p:custDataLst>
              <p:tags r:id="rId5"/>
            </p:custDataLst>
          </p:nvPr>
        </p:nvSpPr>
        <p:spPr>
          <a:xfrm>
            <a:off x="5446788" y="4167484"/>
            <a:ext cx="5581714"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HighlightBackgroundShapebd657abe-d107-41ff-af74-bdf7ea97bbe8">
            <a:extLst>
              <a:ext uri="{FF2B5EF4-FFF2-40B4-BE49-F238E27FC236}">
                <a16:creationId xmlns:a16="http://schemas.microsoft.com/office/drawing/2014/main" id="{B85FAE72-D098-1D13-BCB6-ACF9513BCD38}"/>
              </a:ext>
            </a:extLst>
          </p:cNvPr>
          <p:cNvSpPr txBox="1"/>
          <p:nvPr/>
        </p:nvSpPr>
        <p:spPr>
          <a:xfrm>
            <a:off x="5361682" y="2160997"/>
            <a:ext cx="6226383" cy="2554545"/>
          </a:xfrm>
          <a:prstGeom prst="rect">
            <a:avLst/>
          </a:prstGeom>
          <a:noFill/>
        </p:spPr>
        <p:txBody>
          <a:bodyPr wrap="none" rtlCol="0">
            <a:spAutoFit/>
          </a:bodyPr>
          <a:lstStyle/>
          <a:p>
            <a:pPr marL="514350" indent="-514350" algn="r" rtl="1">
              <a:buFont typeface="+mj-lt"/>
              <a:buAutoNum type="arabicPeriod"/>
            </a:pPr>
            <a:r>
              <a:rPr lang="ar-SA" sz="3200" dirty="0"/>
              <a:t>إدارة المقررات الدراسية</a:t>
            </a:r>
          </a:p>
          <a:p>
            <a:pPr marL="514350" indent="-514350" algn="r" rtl="1">
              <a:buFont typeface="+mj-lt"/>
              <a:buAutoNum type="arabicPeriod"/>
            </a:pPr>
            <a:r>
              <a:rPr lang="ar-SA" sz="3200" dirty="0"/>
              <a:t>إدارة </a:t>
            </a:r>
            <a:r>
              <a:rPr lang="ar-SA" sz="3200"/>
              <a:t>الحضور والغياب</a:t>
            </a:r>
          </a:p>
          <a:p>
            <a:pPr marL="514350" indent="-514350" algn="r" rtl="1">
              <a:buFont typeface="+mj-lt"/>
              <a:buAutoNum type="arabicPeriod"/>
            </a:pPr>
            <a:r>
              <a:rPr lang="ar-SA" sz="3200"/>
              <a:t>التواصل </a:t>
            </a:r>
            <a:r>
              <a:rPr lang="ar-SA" sz="3200" dirty="0"/>
              <a:t>بين الطلاب والمدرسين</a:t>
            </a:r>
          </a:p>
          <a:p>
            <a:pPr marL="514350" indent="-514350" algn="r" rtl="1">
              <a:buFont typeface="+mj-lt"/>
              <a:buAutoNum type="arabicPeriod"/>
            </a:pPr>
            <a:r>
              <a:rPr lang="ar-SA" sz="3200" dirty="0"/>
              <a:t>تقديم الخدمات الإدارية </a:t>
            </a:r>
          </a:p>
          <a:p>
            <a:pPr marL="514350" indent="-514350" algn="r" rtl="1">
              <a:buFont typeface="+mj-lt"/>
              <a:buAutoNum type="arabicPeriod"/>
            </a:pPr>
            <a:r>
              <a:rPr lang="ar-SA" sz="3200" dirty="0"/>
              <a:t>تقديم تقارير واحصاءات للإدارة </a:t>
            </a:r>
            <a:r>
              <a:rPr lang="ar-SA" sz="3200"/>
              <a:t>الاكاديمية </a:t>
            </a:r>
            <a:endParaRPr lang="ar-SA" sz="3200" dirty="0"/>
          </a:p>
        </p:txBody>
      </p:sp>
    </p:spTree>
    <p:extLst>
      <p:ext uri="{BB962C8B-B14F-4D97-AF65-F5344CB8AC3E}">
        <p14:creationId xmlns:p14="http://schemas.microsoft.com/office/powerpoint/2010/main" val="1832656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fill="hold" grpId="0" nodeType="clickEffect">
                                  <p:stCondLst>
                                    <p:cond delay="0"/>
                                  </p:stCondLst>
                                  <p:childTnLst>
                                    <p:animMotion origin="layout" path="M 0 0 C 0.003483041 0.03555555 0.003483041 0.03555555 0.006966082 0.0711111 E" pathEditMode="relative" ptsTypes="">
                                      <p:cBhvr>
                                        <p:cTn id="11" dur="500" fill="hold"/>
                                        <p:tgtEl>
                                          <p:spTgt spid="4"/>
                                        </p:tgtEl>
                                        <p:attrNameLst>
                                          <p:attrName>ppt_x</p:attrName>
                                          <p:attrName>ppt_y</p:attrName>
                                        </p:attrNameLst>
                                      </p:cBhvr>
                                    </p:animMotion>
                                  </p:childTnLst>
                                </p:cTn>
                              </p:par>
                              <p:par>
                                <p:cTn id="12" presetID="6" presetClass="emph" presetSubtype="0" fill="hold" grpId="1" nodeType="withEffect">
                                  <p:stCondLst>
                                    <p:cond delay="0"/>
                                  </p:stCondLst>
                                  <p:childTnLst>
                                    <p:animScale>
                                      <p:cBhvr>
                                        <p:cTn id="13" dur="500" fill="hold"/>
                                        <p:tgtEl>
                                          <p:spTgt spid="4"/>
                                        </p:tgtEl>
                                      </p:cBhvr>
                                      <p:by x="94721" y="100000"/>
                                    </p:animScale>
                                  </p:childTnLst>
                                </p:cTn>
                              </p:par>
                            </p:childTnLst>
                          </p:cTn>
                        </p:par>
                        <p:par>
                          <p:cTn id="14" fill="hold">
                            <p:stCondLst>
                              <p:cond delay="500"/>
                            </p:stCondLst>
                            <p:childTnLst>
                              <p:par>
                                <p:cTn id="15" presetID="1"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0" presetClass="exit" presetSubtype="0" fill="hold" grpId="2" nodeType="withEffect">
                                  <p:stCondLst>
                                    <p:cond delay="0"/>
                                  </p:stCondLst>
                                  <p:childTnLst>
                                    <p:animEffect transition="out" filter="fade">
                                      <p:cBhvr>
                                        <p:cTn id="18" dur="500"/>
                                        <p:tgtEl>
                                          <p:spTgt spid="4"/>
                                        </p:tgtEl>
                                      </p:cBhvr>
                                    </p:animEffect>
                                    <p:set>
                                      <p:cBhvr>
                                        <p:cTn id="19" dur="1" fill="hold">
                                          <p:stCondLst>
                                            <p:cond delay="499"/>
                                          </p:stCondLst>
                                        </p:cTn>
                                        <p:tgtEl>
                                          <p:spTgt spid="4"/>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42" presetClass="path" presetSubtype="0" fill="hold" grpId="1" nodeType="clickEffect">
                                  <p:stCondLst>
                                    <p:cond delay="0"/>
                                  </p:stCondLst>
                                  <p:childTnLst>
                                    <p:animMotion origin="layout" path="M 0 0 C -0.02005208 0.03555558 -0.02005208 0.03555558 -0.04010417 0.07111116 E" pathEditMode="relative" ptsTypes="">
                                      <p:cBhvr>
                                        <p:cTn id="23" dur="500" fill="hold"/>
                                        <p:tgtEl>
                                          <p:spTgt spid="5"/>
                                        </p:tgtEl>
                                        <p:attrNameLst>
                                          <p:attrName>ppt_x</p:attrName>
                                          <p:attrName>ppt_y</p:attrName>
                                        </p:attrNameLst>
                                      </p:cBhvr>
                                    </p:animMotion>
                                  </p:childTnLst>
                                </p:cTn>
                              </p:par>
                              <p:par>
                                <p:cTn id="24" presetID="6" presetClass="emph" presetSubtype="0" fill="hold" grpId="2" nodeType="withEffect">
                                  <p:stCondLst>
                                    <p:cond delay="0"/>
                                  </p:stCondLst>
                                  <p:childTnLst>
                                    <p:animScale>
                                      <p:cBhvr>
                                        <p:cTn id="25" dur="500" fill="hold"/>
                                        <p:tgtEl>
                                          <p:spTgt spid="5"/>
                                        </p:tgtEl>
                                      </p:cBhvr>
                                      <p:by x="132083" y="100000"/>
                                    </p:animScale>
                                  </p:childTnLst>
                                </p:cTn>
                              </p:par>
                              <p:par>
                                <p:cTn id="26" presetID="10" presetClass="exit" presetSubtype="0" fill="hold" grpId="3" nodeType="withEffect">
                                  <p:stCondLst>
                                    <p:cond delay="0"/>
                                  </p:stCondLst>
                                  <p:childTnLst>
                                    <p:animEffect transition="out" filter="fade">
                                      <p:cBhvr>
                                        <p:cTn id="27" dur="500"/>
                                        <p:tgtEl>
                                          <p:spTgt spid="5"/>
                                        </p:tgtEl>
                                      </p:cBhvr>
                                    </p:animEffect>
                                    <p:set>
                                      <p:cBhvr>
                                        <p:cTn id="28" dur="1" fill="hold">
                                          <p:stCondLst>
                                            <p:cond delay="499"/>
                                          </p:stCondLst>
                                        </p:cTn>
                                        <p:tgtEl>
                                          <p:spTgt spid="5"/>
                                        </p:tgtEl>
                                        <p:attrNameLst>
                                          <p:attrName>style.visibility</p:attrName>
                                        </p:attrNameLst>
                                      </p:cBhvr>
                                      <p:to>
                                        <p:strVal val="hidden"/>
                                      </p:to>
                                    </p:set>
                                  </p:childTnLst>
                                </p:cTn>
                              </p:par>
                            </p:childTnLst>
                          </p:cTn>
                        </p:par>
                        <p:par>
                          <p:cTn id="29" fill="hold">
                            <p:stCondLst>
                              <p:cond delay="500"/>
                            </p:stCondLst>
                            <p:childTnLst>
                              <p:par>
                                <p:cTn id="30" presetID="1" presetClass="entr" presetSubtype="0"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42" presetClass="path" presetSubtype="0" fill="hold" grpId="1" nodeType="clickEffect">
                                  <p:stCondLst>
                                    <p:cond delay="0"/>
                                  </p:stCondLst>
                                  <p:childTnLst>
                                    <p:animMotion origin="layout" path="M 0 0 C 0.02421875 0.03555555 0.02421875 0.03555555 0.0484375 0.0711111 E" pathEditMode="relative" ptsTypes="">
                                      <p:cBhvr>
                                        <p:cTn id="35" dur="500" fill="hold"/>
                                        <p:tgtEl>
                                          <p:spTgt spid="7"/>
                                        </p:tgtEl>
                                        <p:attrNameLst>
                                          <p:attrName>ppt_x</p:attrName>
                                          <p:attrName>ppt_y</p:attrName>
                                        </p:attrNameLst>
                                      </p:cBhvr>
                                    </p:animMotion>
                                  </p:childTnLst>
                                </p:cTn>
                              </p:par>
                              <p:par>
                                <p:cTn id="36" presetID="6" presetClass="emph" presetSubtype="0" fill="hold" grpId="2" nodeType="withEffect">
                                  <p:stCondLst>
                                    <p:cond delay="0"/>
                                  </p:stCondLst>
                                  <p:childTnLst>
                                    <p:animScale>
                                      <p:cBhvr>
                                        <p:cTn id="37" dur="500" fill="hold"/>
                                        <p:tgtEl>
                                          <p:spTgt spid="7"/>
                                        </p:tgtEl>
                                      </p:cBhvr>
                                      <p:by x="72239" y="100000"/>
                                    </p:animScale>
                                  </p:childTnLst>
                                </p:cTn>
                              </p:par>
                            </p:childTnLst>
                          </p:cTn>
                        </p:par>
                        <p:par>
                          <p:cTn id="38" fill="hold">
                            <p:stCondLst>
                              <p:cond delay="500"/>
                            </p:stCondLst>
                            <p:childTnLst>
                              <p:par>
                                <p:cTn id="39" presetID="1" presetClass="entr" presetSubtype="0"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childTnLst>
                                </p:cTn>
                              </p:par>
                              <p:par>
                                <p:cTn id="41" presetID="10" presetClass="exit" presetSubtype="0" fill="hold" grpId="3" nodeType="withEffect">
                                  <p:stCondLst>
                                    <p:cond delay="0"/>
                                  </p:stCondLst>
                                  <p:childTnLst>
                                    <p:animEffect transition="out" filter="fade">
                                      <p:cBhvr>
                                        <p:cTn id="42" dur="500"/>
                                        <p:tgtEl>
                                          <p:spTgt spid="7"/>
                                        </p:tgtEl>
                                      </p:cBhvr>
                                    </p:animEffect>
                                    <p:set>
                                      <p:cBhvr>
                                        <p:cTn id="43" dur="1" fill="hold">
                                          <p:stCondLst>
                                            <p:cond delay="499"/>
                                          </p:stCondLst>
                                        </p:cTn>
                                        <p:tgtEl>
                                          <p:spTgt spid="7"/>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42" presetClass="path" presetSubtype="0" fill="hold" grpId="1" nodeType="clickEffect">
                                  <p:stCondLst>
                                    <p:cond delay="0"/>
                                  </p:stCondLst>
                                  <p:childTnLst>
                                    <p:animMotion origin="layout" path="M 0 0 C -0.05143226 0.03555555 -0.05143226 0.03555555 -0.1028645 0.0711111 E" pathEditMode="relative" ptsTypes="">
                                      <p:cBhvr>
                                        <p:cTn id="47" dur="500" fill="hold"/>
                                        <p:tgtEl>
                                          <p:spTgt spid="8"/>
                                        </p:tgtEl>
                                        <p:attrNameLst>
                                          <p:attrName>ppt_x</p:attrName>
                                          <p:attrName>ppt_y</p:attrName>
                                        </p:attrNameLst>
                                      </p:cBhvr>
                                    </p:animMotion>
                                  </p:childTnLst>
                                </p:cTn>
                              </p:par>
                              <p:par>
                                <p:cTn id="48" presetID="6" presetClass="emph" presetSubtype="0" fill="hold" grpId="2" nodeType="withEffect">
                                  <p:stCondLst>
                                    <p:cond delay="0"/>
                                  </p:stCondLst>
                                  <p:childTnLst>
                                    <p:animScale>
                                      <p:cBhvr>
                                        <p:cTn id="49" dur="500" fill="hold"/>
                                        <p:tgtEl>
                                          <p:spTgt spid="8"/>
                                        </p:tgtEl>
                                      </p:cBhvr>
                                      <p:by x="181610" y="100000"/>
                                    </p:animScale>
                                  </p:childTnLst>
                                </p:cTn>
                              </p:par>
                            </p:childTnLst>
                          </p:cTn>
                        </p:par>
                        <p:par>
                          <p:cTn id="50" fill="hold">
                            <p:stCondLst>
                              <p:cond delay="500"/>
                            </p:stCondLst>
                            <p:childTnLst>
                              <p:par>
                                <p:cTn id="51" presetID="1" presetClass="entr" presetSubtype="0" fill="hold" grpId="0" nodeType="afterEffect">
                                  <p:stCondLst>
                                    <p:cond delay="0"/>
                                  </p:stCondLst>
                                  <p:childTnLst>
                                    <p:set>
                                      <p:cBhvr>
                                        <p:cTn id="52" dur="1" fill="hold">
                                          <p:stCondLst>
                                            <p:cond delay="0"/>
                                          </p:stCondLst>
                                        </p:cTn>
                                        <p:tgtEl>
                                          <p:spTgt spid="9"/>
                                        </p:tgtEl>
                                        <p:attrNameLst>
                                          <p:attrName>style.visibility</p:attrName>
                                        </p:attrNameLst>
                                      </p:cBhvr>
                                      <p:to>
                                        <p:strVal val="visible"/>
                                      </p:to>
                                    </p:set>
                                  </p:childTnLst>
                                </p:cTn>
                              </p:par>
                              <p:par>
                                <p:cTn id="53" presetID="10" presetClass="exit" presetSubtype="0" fill="hold" grpId="3" nodeType="withEffect">
                                  <p:stCondLst>
                                    <p:cond delay="0"/>
                                  </p:stCondLst>
                                  <p:childTnLst>
                                    <p:animEffect transition="out" filter="fade">
                                      <p:cBhvr>
                                        <p:cTn id="54" dur="500"/>
                                        <p:tgtEl>
                                          <p:spTgt spid="8"/>
                                        </p:tgtEl>
                                      </p:cBhvr>
                                    </p:animEffect>
                                    <p:set>
                                      <p:cBhvr>
                                        <p:cTn id="55" dur="1" fill="hold">
                                          <p:stCondLst>
                                            <p:cond delay="499"/>
                                          </p:stCondLst>
                                        </p:cTn>
                                        <p:tgtEl>
                                          <p:spTgt spid="8"/>
                                        </p:tgtEl>
                                        <p:attrNameLst>
                                          <p:attrName>style.visibility</p:attrName>
                                        </p:attrNameLst>
                                      </p:cBhvr>
                                      <p:to>
                                        <p:strVal val="hidden"/>
                                      </p:to>
                                    </p:set>
                                  </p:childTnLst>
                                </p:cTn>
                              </p:par>
                            </p:childTnLst>
                          </p:cTn>
                        </p:par>
                      </p:childTnLst>
                    </p:cTn>
                  </p:par>
                  <p:par>
                    <p:cTn id="56" fill="hold">
                      <p:stCondLst>
                        <p:cond delay="indefinite"/>
                      </p:stCondLst>
                      <p:childTnLst>
                        <p:par>
                          <p:cTn id="57" fill="hold">
                            <p:stCondLst>
                              <p:cond delay="0"/>
                            </p:stCondLst>
                            <p:childTnLst>
                              <p:par>
                                <p:cTn id="58" presetID="42" presetClass="path" presetSubtype="0" fill="hold" grpId="1" nodeType="clickEffect">
                                  <p:stCondLst>
                                    <p:cond delay="0"/>
                                  </p:stCondLst>
                                  <p:childTnLst>
                                    <p:animMotion origin="layout" path="M 0 0 C 0.07210287 0.03555558 0.07210287 0.03555558 0.1442057 0.07111116 E" pathEditMode="relative" ptsTypes="">
                                      <p:cBhvr>
                                        <p:cTn id="59" dur="500" fill="hold"/>
                                        <p:tgtEl>
                                          <p:spTgt spid="9"/>
                                        </p:tgtEl>
                                        <p:attrNameLst>
                                          <p:attrName>ppt_x</p:attrName>
                                          <p:attrName>ppt_y</p:attrName>
                                        </p:attrNameLst>
                                      </p:cBhvr>
                                    </p:animMotion>
                                  </p:childTnLst>
                                </p:cTn>
                              </p:par>
                              <p:par>
                                <p:cTn id="60" presetID="6" presetClass="emph" presetSubtype="0" fill="hold" grpId="2" nodeType="withEffect">
                                  <p:stCondLst>
                                    <p:cond delay="0"/>
                                  </p:stCondLst>
                                  <p:childTnLst>
                                    <p:animScale>
                                      <p:cBhvr>
                                        <p:cTn id="61" dur="500" fill="hold"/>
                                        <p:tgtEl>
                                          <p:spTgt spid="9"/>
                                        </p:tgtEl>
                                      </p:cBhvr>
                                      <p:by x="37003" y="100000"/>
                                    </p:animScale>
                                  </p:childTnLst>
                                </p:cTn>
                              </p:par>
                              <p:par>
                                <p:cTn id="62" presetID="10" presetClass="exit" presetSubtype="0" fill="hold" grpId="3" nodeType="withEffect">
                                  <p:stCondLst>
                                    <p:cond delay="0"/>
                                  </p:stCondLst>
                                  <p:childTnLst>
                                    <p:animEffect transition="out" filter="fade">
                                      <p:cBhvr>
                                        <p:cTn id="63" dur="500"/>
                                        <p:tgtEl>
                                          <p:spTgt spid="9"/>
                                        </p:tgtEl>
                                      </p:cBhvr>
                                    </p:animEffect>
                                    <p:set>
                                      <p:cBhvr>
                                        <p:cTn id="64"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4" grpId="1" animBg="1"/>
      <p:bldP spid="4" grpId="2" animBg="1"/>
      <p:bldP spid="5" grpId="0" animBg="1"/>
      <p:bldP spid="5" grpId="1" animBg="1"/>
      <p:bldP spid="5" grpId="2" animBg="1"/>
      <p:bldP spid="5" grpId="3" animBg="1"/>
      <p:bldP spid="7" grpId="0" animBg="1"/>
      <p:bldP spid="7" grpId="1" animBg="1"/>
      <p:bldP spid="7" grpId="2" animBg="1"/>
      <p:bldP spid="7" grpId="3" animBg="1"/>
      <p:bldP spid="8" grpId="0" animBg="1"/>
      <p:bldP spid="8" grpId="1" animBg="1"/>
      <p:bldP spid="8" grpId="2" animBg="1"/>
      <p:bldP spid="8" grpId="3" animBg="1"/>
      <p:bldP spid="9" grpId="0" animBg="1"/>
      <p:bldP spid="9" grpId="1" animBg="1"/>
      <p:bldP spid="9" grpId="2" animBg="1"/>
      <p:bldP spid="9" grpId="3" animBg="1"/>
    </p:bldLst>
  </p:timing>
</p:sld>
</file>

<file path=ppt/slides/slide23.xml><?xml version="1.0" encoding="utf-8"?>
<p:sld xmlns:a="http://schemas.openxmlformats.org/drawingml/2006/main" xmlns:r="http://schemas.openxmlformats.org/officeDocument/2006/relationships" xmlns:p="http://schemas.openxmlformats.org/presentationml/2006/main">
  <p:cSld name="PPTLabsHighlightBulletsSlide202406012028229531">
    <p:spTree>
      <p:nvGrpSpPr>
        <p:cNvPr id="1" name=""/>
        <p:cNvGrpSpPr/>
        <p:nvPr/>
      </p:nvGrpSpPr>
      <p:grpSpPr>
        <a:xfrm>
          <a:off x="0" y="0"/>
          <a:ext cx="0" cy="0"/>
          <a:chOff x="0" y="0"/>
          <a:chExt cx="0" cy="0"/>
        </a:xfrm>
      </p:grpSpPr>
      <p:sp>
        <p:nvSpPr>
          <p:cNvPr id="2" name="TextBox 10">
            <a:extLst>
              <a:ext uri="{FF2B5EF4-FFF2-40B4-BE49-F238E27FC236}">
                <a16:creationId xmlns:a16="http://schemas.microsoft.com/office/drawing/2014/main" id="{2A9DC007-95AF-4824-7B93-B4E43B04A83A}"/>
              </a:ext>
            </a:extLst>
          </p:cNvPr>
          <p:cNvSpPr txBox="1"/>
          <p:nvPr/>
        </p:nvSpPr>
        <p:spPr>
          <a:xfrm>
            <a:off x="8420669" y="490568"/>
            <a:ext cx="3771331" cy="646331"/>
          </a:xfrm>
          <a:prstGeom prst="rect">
            <a:avLst/>
          </a:prstGeom>
          <a:solidFill>
            <a:schemeClr val="accent1">
              <a:lumMod val="50000"/>
            </a:schemeClr>
          </a:solidFill>
        </p:spPr>
        <p:txBody>
          <a:bodyPr wrap="square" rtlCol="0">
            <a:spAutoFit/>
          </a:bodyPr>
          <a:lstStyle/>
          <a:p>
            <a:pPr algn="ctr" rtl="1"/>
            <a:r>
              <a:rPr lang="ar-SA" sz="3600" b="1" dirty="0">
                <a:solidFill>
                  <a:schemeClr val="bg1"/>
                </a:solidFill>
                <a:latin typeface="Tajawal" panose="00000500000000000000" pitchFamily="2" charset="-78"/>
              </a:rPr>
              <a:t>المتطلبات غير الوظيفية</a:t>
            </a:r>
          </a:p>
        </p:txBody>
      </p:sp>
      <p:sp>
        <p:nvSpPr>
          <p:cNvPr id="4" name="PPTLabsHighlightBackgroundShape202406012028229631">
            <a:extLst>
              <a:ext uri="{FF2B5EF4-FFF2-40B4-BE49-F238E27FC236}">
                <a16:creationId xmlns:a16="http://schemas.microsoft.com/office/drawing/2014/main" id="{D838CCB9-307A-B033-F11C-9F2F75E3E6AB}"/>
              </a:ext>
            </a:extLst>
          </p:cNvPr>
          <p:cNvSpPr>
            <a:spLocks/>
          </p:cNvSpPr>
          <p:nvPr>
            <p:custDataLst>
              <p:tags r:id="rId1"/>
            </p:custDataLst>
          </p:nvPr>
        </p:nvSpPr>
        <p:spPr>
          <a:xfrm>
            <a:off x="8655431" y="2402163"/>
            <a:ext cx="2332101"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PTLabsHighlightBackgroundShape202406012028229720">
            <a:extLst>
              <a:ext uri="{FF2B5EF4-FFF2-40B4-BE49-F238E27FC236}">
                <a16:creationId xmlns:a16="http://schemas.microsoft.com/office/drawing/2014/main" id="{6197A3B0-B98D-EEC4-0C12-8B0EAEC92F45}"/>
              </a:ext>
            </a:extLst>
          </p:cNvPr>
          <p:cNvSpPr>
            <a:spLocks/>
          </p:cNvSpPr>
          <p:nvPr>
            <p:custDataLst>
              <p:tags r:id="rId2"/>
            </p:custDataLst>
          </p:nvPr>
        </p:nvSpPr>
        <p:spPr>
          <a:xfrm>
            <a:off x="8018844" y="2889843"/>
            <a:ext cx="2968688"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PTLabsHighlightBackgroundShape202406012028229800">
            <a:extLst>
              <a:ext uri="{FF2B5EF4-FFF2-40B4-BE49-F238E27FC236}">
                <a16:creationId xmlns:a16="http://schemas.microsoft.com/office/drawing/2014/main" id="{4C5F602D-CF4D-0954-8B01-D4602839355C}"/>
              </a:ext>
            </a:extLst>
          </p:cNvPr>
          <p:cNvSpPr>
            <a:spLocks/>
          </p:cNvSpPr>
          <p:nvPr>
            <p:custDataLst>
              <p:tags r:id="rId3"/>
            </p:custDataLst>
          </p:nvPr>
        </p:nvSpPr>
        <p:spPr>
          <a:xfrm>
            <a:off x="8860219" y="3377523"/>
            <a:ext cx="2127313"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PPTLabsHighlightBackgroundShape202406012028229890">
            <a:extLst>
              <a:ext uri="{FF2B5EF4-FFF2-40B4-BE49-F238E27FC236}">
                <a16:creationId xmlns:a16="http://schemas.microsoft.com/office/drawing/2014/main" id="{3329DD2F-F75F-7E8C-944E-5425D8E451B6}"/>
              </a:ext>
            </a:extLst>
          </p:cNvPr>
          <p:cNvSpPr>
            <a:spLocks/>
          </p:cNvSpPr>
          <p:nvPr>
            <p:custDataLst>
              <p:tags r:id="rId4"/>
            </p:custDataLst>
          </p:nvPr>
        </p:nvSpPr>
        <p:spPr>
          <a:xfrm>
            <a:off x="6866318" y="3865203"/>
            <a:ext cx="4121214"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PTLabsHighlightBackgroundShape202406012028229960">
            <a:extLst>
              <a:ext uri="{FF2B5EF4-FFF2-40B4-BE49-F238E27FC236}">
                <a16:creationId xmlns:a16="http://schemas.microsoft.com/office/drawing/2014/main" id="{2C993E00-BED9-C098-896A-CDF8BE5F8227}"/>
              </a:ext>
            </a:extLst>
          </p:cNvPr>
          <p:cNvSpPr/>
          <p:nvPr>
            <p:custDataLst>
              <p:tags r:id="rId5"/>
            </p:custDataLst>
          </p:nvPr>
        </p:nvSpPr>
        <p:spPr>
          <a:xfrm>
            <a:off x="8811006" y="4352883"/>
            <a:ext cx="2176526" cy="48768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HighlightBackgroundShape17f5c52a-9de2-4096-a5c3-727300891f97">
            <a:extLst>
              <a:ext uri="{FF2B5EF4-FFF2-40B4-BE49-F238E27FC236}">
                <a16:creationId xmlns:a16="http://schemas.microsoft.com/office/drawing/2014/main" id="{22D47CB7-C0DD-D95B-24D3-243861431081}"/>
              </a:ext>
            </a:extLst>
          </p:cNvPr>
          <p:cNvSpPr txBox="1"/>
          <p:nvPr/>
        </p:nvSpPr>
        <p:spPr>
          <a:xfrm>
            <a:off x="6843268" y="2356443"/>
            <a:ext cx="4751621" cy="2554545"/>
          </a:xfrm>
          <a:prstGeom prst="rect">
            <a:avLst/>
          </a:prstGeom>
          <a:noFill/>
        </p:spPr>
        <p:txBody>
          <a:bodyPr wrap="none" rtlCol="0">
            <a:spAutoFit/>
          </a:bodyPr>
          <a:lstStyle/>
          <a:p>
            <a:pPr marL="514350" indent="-514350" algn="r" rtl="1">
              <a:buFont typeface="+mj-lt"/>
              <a:buAutoNum type="arabicPeriod"/>
            </a:pPr>
            <a:r>
              <a:rPr lang="ar-SA" sz="3200" dirty="0"/>
              <a:t>الأمان والخصوية</a:t>
            </a:r>
          </a:p>
          <a:p>
            <a:pPr marL="514350" indent="-514350" algn="r" rtl="1">
              <a:buFont typeface="+mj-lt"/>
              <a:buAutoNum type="arabicPeriod"/>
            </a:pPr>
            <a:r>
              <a:rPr lang="ar-SA" sz="3200" dirty="0"/>
              <a:t>الأداء والقابلية للتوسع </a:t>
            </a:r>
          </a:p>
          <a:p>
            <a:pPr marL="514350" indent="-514350" algn="r" rtl="1">
              <a:buFont typeface="+mj-lt"/>
              <a:buAutoNum type="arabicPeriod"/>
            </a:pPr>
            <a:r>
              <a:rPr lang="ar-SA" sz="3200" dirty="0"/>
              <a:t>تجربة المستخدم</a:t>
            </a:r>
          </a:p>
          <a:p>
            <a:pPr marL="514350" indent="-514350" algn="r" rtl="1">
              <a:buFont typeface="+mj-lt"/>
              <a:buAutoNum type="arabicPeriod"/>
            </a:pPr>
            <a:r>
              <a:rPr lang="ar-SA" sz="3200" dirty="0"/>
              <a:t>التوافق مع القوانين والتشريعات</a:t>
            </a:r>
          </a:p>
          <a:p>
            <a:pPr marL="514350" indent="-514350" algn="r" rtl="1">
              <a:buFont typeface="+mj-lt"/>
              <a:buAutoNum type="arabicPeriod"/>
            </a:pPr>
            <a:r>
              <a:rPr lang="ar-SA" sz="3200" dirty="0"/>
              <a:t>الاستدامة والبيئة </a:t>
            </a:r>
          </a:p>
        </p:txBody>
      </p:sp>
    </p:spTree>
    <p:extLst>
      <p:ext uri="{BB962C8B-B14F-4D97-AF65-F5344CB8AC3E}">
        <p14:creationId xmlns:p14="http://schemas.microsoft.com/office/powerpoint/2010/main" val="1639215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fill="hold" grpId="0" nodeType="clickEffect">
                                  <p:stCondLst>
                                    <p:cond delay="0"/>
                                  </p:stCondLst>
                                  <p:childTnLst>
                                    <p:animMotion origin="layout" path="M 0 0 C -0.01305339 0.03555555 -0.01305339 0.03555555 -0.02610677 0.0711111 E" pathEditMode="relative" ptsTypes="">
                                      <p:cBhvr>
                                        <p:cTn id="11" dur="500" fill="hold"/>
                                        <p:tgtEl>
                                          <p:spTgt spid="4"/>
                                        </p:tgtEl>
                                        <p:attrNameLst>
                                          <p:attrName>ppt_x</p:attrName>
                                          <p:attrName>ppt_y</p:attrName>
                                        </p:attrNameLst>
                                      </p:cBhvr>
                                    </p:animMotion>
                                  </p:childTnLst>
                                </p:cTn>
                              </p:par>
                              <p:par>
                                <p:cTn id="12" presetID="6" presetClass="emph" presetSubtype="0" fill="hold" grpId="1" nodeType="withEffect">
                                  <p:stCondLst>
                                    <p:cond delay="0"/>
                                  </p:stCondLst>
                                  <p:childTnLst>
                                    <p:animScale>
                                      <p:cBhvr>
                                        <p:cTn id="13" dur="500" fill="hold"/>
                                        <p:tgtEl>
                                          <p:spTgt spid="4"/>
                                        </p:tgtEl>
                                      </p:cBhvr>
                                      <p:by x="127297" y="100000"/>
                                    </p:animScale>
                                  </p:childTnLst>
                                </p:cTn>
                              </p:par>
                            </p:childTnLst>
                          </p:cTn>
                        </p:par>
                        <p:par>
                          <p:cTn id="14" fill="hold">
                            <p:stCondLst>
                              <p:cond delay="500"/>
                            </p:stCondLst>
                            <p:childTnLst>
                              <p:par>
                                <p:cTn id="15" presetID="1"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0" presetClass="exit" presetSubtype="0" fill="hold" grpId="2" nodeType="withEffect">
                                  <p:stCondLst>
                                    <p:cond delay="0"/>
                                  </p:stCondLst>
                                  <p:childTnLst>
                                    <p:animEffect transition="out" filter="fade">
                                      <p:cBhvr>
                                        <p:cTn id="18" dur="500"/>
                                        <p:tgtEl>
                                          <p:spTgt spid="4"/>
                                        </p:tgtEl>
                                      </p:cBhvr>
                                    </p:animEffect>
                                    <p:set>
                                      <p:cBhvr>
                                        <p:cTn id="19" dur="1" fill="hold">
                                          <p:stCondLst>
                                            <p:cond delay="499"/>
                                          </p:stCondLst>
                                        </p:cTn>
                                        <p:tgtEl>
                                          <p:spTgt spid="4"/>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42" presetClass="path" presetSubtype="0" fill="hold" grpId="1" nodeType="clickEffect">
                                  <p:stCondLst>
                                    <p:cond delay="0"/>
                                  </p:stCondLst>
                                  <p:childTnLst>
                                    <p:animMotion origin="layout" path="M 0 0 C 0.0172526 0.03555556 0.0172526 0.03555556 0.03450521 0.07111113 E" pathEditMode="relative" ptsTypes="">
                                      <p:cBhvr>
                                        <p:cTn id="23" dur="500" fill="hold"/>
                                        <p:tgtEl>
                                          <p:spTgt spid="5"/>
                                        </p:tgtEl>
                                        <p:attrNameLst>
                                          <p:attrName>ppt_x</p:attrName>
                                          <p:attrName>ppt_y</p:attrName>
                                        </p:attrNameLst>
                                      </p:cBhvr>
                                    </p:animMotion>
                                  </p:childTnLst>
                                </p:cTn>
                              </p:par>
                              <p:par>
                                <p:cTn id="24" presetID="6" presetClass="emph" presetSubtype="0" fill="hold" grpId="2" nodeType="withEffect">
                                  <p:stCondLst>
                                    <p:cond delay="0"/>
                                  </p:stCondLst>
                                  <p:childTnLst>
                                    <p:animScale>
                                      <p:cBhvr>
                                        <p:cTn id="25" dur="500" fill="hold"/>
                                        <p:tgtEl>
                                          <p:spTgt spid="5"/>
                                        </p:tgtEl>
                                      </p:cBhvr>
                                      <p:by x="71658" y="100000"/>
                                    </p:animScale>
                                  </p:childTnLst>
                                </p:cTn>
                              </p:par>
                            </p:childTnLst>
                          </p:cTn>
                        </p:par>
                        <p:par>
                          <p:cTn id="26" fill="hold">
                            <p:stCondLst>
                              <p:cond delay="500"/>
                            </p:stCondLst>
                            <p:childTnLst>
                              <p:par>
                                <p:cTn id="27" presetID="1" presetClass="entr" presetSubtype="0"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0" presetClass="exit" presetSubtype="0" fill="hold" grpId="3" nodeType="withEffect">
                                  <p:stCondLst>
                                    <p:cond delay="0"/>
                                  </p:stCondLst>
                                  <p:childTnLst>
                                    <p:animEffect transition="out" filter="fade">
                                      <p:cBhvr>
                                        <p:cTn id="30" dur="500"/>
                                        <p:tgtEl>
                                          <p:spTgt spid="5"/>
                                        </p:tgtEl>
                                      </p:cBhvr>
                                    </p:animEffect>
                                    <p:set>
                                      <p:cBhvr>
                                        <p:cTn id="31" dur="1" fill="hold">
                                          <p:stCondLst>
                                            <p:cond delay="499"/>
                                          </p:stCondLst>
                                        </p:cTn>
                                        <p:tgtEl>
                                          <p:spTgt spid="5"/>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42" presetClass="path" presetSubtype="0" fill="hold" grpId="1" nodeType="clickEffect">
                                  <p:stCondLst>
                                    <p:cond delay="0"/>
                                  </p:stCondLst>
                                  <p:childTnLst>
                                    <p:animMotion origin="layout" path="M 0 0 C -0.04088545 0.03555555 -0.04088545 0.03555555 -0.0817709 0.0711111 E" pathEditMode="relative" ptsTypes="">
                                      <p:cBhvr>
                                        <p:cTn id="35" dur="500" fill="hold"/>
                                        <p:tgtEl>
                                          <p:spTgt spid="6"/>
                                        </p:tgtEl>
                                        <p:attrNameLst>
                                          <p:attrName>ppt_x</p:attrName>
                                          <p:attrName>ppt_y</p:attrName>
                                        </p:attrNameLst>
                                      </p:cBhvr>
                                    </p:animMotion>
                                  </p:childTnLst>
                                </p:cTn>
                              </p:par>
                              <p:par>
                                <p:cTn id="36" presetID="6" presetClass="emph" presetSubtype="0" fill="hold" grpId="2" nodeType="withEffect">
                                  <p:stCondLst>
                                    <p:cond delay="0"/>
                                  </p:stCondLst>
                                  <p:childTnLst>
                                    <p:animScale>
                                      <p:cBhvr>
                                        <p:cTn id="37" dur="500" fill="hold"/>
                                        <p:tgtEl>
                                          <p:spTgt spid="6"/>
                                        </p:tgtEl>
                                      </p:cBhvr>
                                      <p:by x="193729" y="100000"/>
                                    </p:animScale>
                                  </p:childTnLst>
                                </p:cTn>
                              </p:par>
                            </p:childTnLst>
                          </p:cTn>
                        </p:par>
                        <p:par>
                          <p:cTn id="38" fill="hold">
                            <p:stCondLst>
                              <p:cond delay="500"/>
                            </p:stCondLst>
                            <p:childTnLst>
                              <p:par>
                                <p:cTn id="39" presetID="1" presetClass="entr" presetSubtype="0"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childTnLst>
                                </p:cTn>
                              </p:par>
                              <p:par>
                                <p:cTn id="41" presetID="10" presetClass="exit" presetSubtype="0" fill="hold" grpId="3" nodeType="withEffect">
                                  <p:stCondLst>
                                    <p:cond delay="0"/>
                                  </p:stCondLst>
                                  <p:childTnLst>
                                    <p:animEffect transition="out" filter="fade">
                                      <p:cBhvr>
                                        <p:cTn id="42" dur="500"/>
                                        <p:tgtEl>
                                          <p:spTgt spid="6"/>
                                        </p:tgtEl>
                                      </p:cBhvr>
                                    </p:animEffect>
                                    <p:set>
                                      <p:cBhvr>
                                        <p:cTn id="43" dur="1" fill="hold">
                                          <p:stCondLst>
                                            <p:cond delay="499"/>
                                          </p:stCondLst>
                                        </p:cTn>
                                        <p:tgtEl>
                                          <p:spTgt spid="6"/>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42" presetClass="path" presetSubtype="0" fill="hold" grpId="1" nodeType="clickEffect">
                                  <p:stCondLst>
                                    <p:cond delay="0"/>
                                  </p:stCondLst>
                                  <p:childTnLst>
                                    <p:animMotion origin="layout" path="M 0 0 C 0.03987633 0.03555558 0.03987633 0.03555558 0.07975267 0.07111116 E" pathEditMode="relative" ptsTypes="">
                                      <p:cBhvr>
                                        <p:cTn id="47" dur="500" fill="hold"/>
                                        <p:tgtEl>
                                          <p:spTgt spid="7"/>
                                        </p:tgtEl>
                                        <p:attrNameLst>
                                          <p:attrName>ppt_x</p:attrName>
                                          <p:attrName>ppt_y</p:attrName>
                                        </p:attrNameLst>
                                      </p:cBhvr>
                                    </p:animMotion>
                                  </p:childTnLst>
                                </p:cTn>
                              </p:par>
                              <p:par>
                                <p:cTn id="48" presetID="6" presetClass="emph" presetSubtype="0" fill="hold" grpId="2" nodeType="withEffect">
                                  <p:stCondLst>
                                    <p:cond delay="0"/>
                                  </p:stCondLst>
                                  <p:childTnLst>
                                    <p:animScale>
                                      <p:cBhvr>
                                        <p:cTn id="49" dur="500" fill="hold"/>
                                        <p:tgtEl>
                                          <p:spTgt spid="7"/>
                                        </p:tgtEl>
                                      </p:cBhvr>
                                      <p:by x="52813" y="100000"/>
                                    </p:animScale>
                                  </p:childTnLst>
                                </p:cTn>
                              </p:par>
                            </p:childTnLst>
                          </p:cTn>
                        </p:par>
                        <p:par>
                          <p:cTn id="50" fill="hold">
                            <p:stCondLst>
                              <p:cond delay="500"/>
                            </p:stCondLst>
                            <p:childTnLst>
                              <p:par>
                                <p:cTn id="51" presetID="1" presetClass="entr" presetSubtype="0" fill="hold" grpId="0" nodeType="afterEffect">
                                  <p:stCondLst>
                                    <p:cond delay="0"/>
                                  </p:stCondLst>
                                  <p:childTnLst>
                                    <p:set>
                                      <p:cBhvr>
                                        <p:cTn id="52" dur="1" fill="hold">
                                          <p:stCondLst>
                                            <p:cond delay="0"/>
                                          </p:stCondLst>
                                        </p:cTn>
                                        <p:tgtEl>
                                          <p:spTgt spid="8"/>
                                        </p:tgtEl>
                                        <p:attrNameLst>
                                          <p:attrName>style.visibility</p:attrName>
                                        </p:attrNameLst>
                                      </p:cBhvr>
                                      <p:to>
                                        <p:strVal val="visible"/>
                                      </p:to>
                                    </p:set>
                                  </p:childTnLst>
                                </p:cTn>
                              </p:par>
                              <p:par>
                                <p:cTn id="53" presetID="10" presetClass="exit" presetSubtype="0" fill="hold" grpId="3" nodeType="withEffect">
                                  <p:stCondLst>
                                    <p:cond delay="0"/>
                                  </p:stCondLst>
                                  <p:childTnLst>
                                    <p:animEffect transition="out" filter="fade">
                                      <p:cBhvr>
                                        <p:cTn id="54" dur="500"/>
                                        <p:tgtEl>
                                          <p:spTgt spid="7"/>
                                        </p:tgtEl>
                                      </p:cBhvr>
                                    </p:animEffect>
                                    <p:set>
                                      <p:cBhvr>
                                        <p:cTn id="55"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4" grpId="1" animBg="1"/>
      <p:bldP spid="4" grpId="2" animBg="1"/>
      <p:bldP spid="5" grpId="0" animBg="1"/>
      <p:bldP spid="5" grpId="1" animBg="1"/>
      <p:bldP spid="5" grpId="2" animBg="1"/>
      <p:bldP spid="5" grpId="3" animBg="1"/>
      <p:bldP spid="6" grpId="0" animBg="1"/>
      <p:bldP spid="6" grpId="1" animBg="1"/>
      <p:bldP spid="6" grpId="2" animBg="1"/>
      <p:bldP spid="6" grpId="3" animBg="1"/>
      <p:bldP spid="7" grpId="0" animBg="1"/>
      <p:bldP spid="7" grpId="1" animBg="1"/>
      <p:bldP spid="7" grpId="2" animBg="1"/>
      <p:bldP spid="7" grpId="3" animBg="1"/>
      <p:bldP spid="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name="PPTLabsHighlightBulletsSlide202406031751512825">
    <p:spTree>
      <p:nvGrpSpPr>
        <p:cNvPr id="1" name=""/>
        <p:cNvGrpSpPr/>
        <p:nvPr/>
      </p:nvGrpSpPr>
      <p:grpSpPr>
        <a:xfrm>
          <a:off x="0" y="0"/>
          <a:ext cx="0" cy="0"/>
          <a:chOff x="0" y="0"/>
          <a:chExt cx="0" cy="0"/>
        </a:xfrm>
      </p:grpSpPr>
      <p:sp>
        <p:nvSpPr>
          <p:cNvPr id="16" name="PPTLabsHighlightBackgroundShape202406031751513137">
            <a:extLst>
              <a:ext uri="{FF2B5EF4-FFF2-40B4-BE49-F238E27FC236}">
                <a16:creationId xmlns:a16="http://schemas.microsoft.com/office/drawing/2014/main" id="{50B2D33C-EEF5-4400-9EFE-286CE5D1E685}"/>
              </a:ext>
            </a:extLst>
          </p:cNvPr>
          <p:cNvSpPr>
            <a:spLocks/>
          </p:cNvSpPr>
          <p:nvPr>
            <p:custDataLst>
              <p:tags r:id="rId1"/>
            </p:custDataLst>
          </p:nvPr>
        </p:nvSpPr>
        <p:spPr>
          <a:xfrm>
            <a:off x="4565499" y="2680365"/>
            <a:ext cx="6608826" cy="487680"/>
          </a:xfrm>
          <a:prstGeom prst="roundRect">
            <a:avLst>
              <a:gd name="adj" fmla="val 25000"/>
            </a:avLst>
          </a:prstGeom>
          <a:solidFill>
            <a:srgbClr val="7ADAFE">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YE"/>
          </a:p>
        </p:txBody>
      </p:sp>
      <p:sp>
        <p:nvSpPr>
          <p:cNvPr id="17" name="PPTLabsHighlightBackgroundShape202406031751513137">
            <a:extLst>
              <a:ext uri="{FF2B5EF4-FFF2-40B4-BE49-F238E27FC236}">
                <a16:creationId xmlns:a16="http://schemas.microsoft.com/office/drawing/2014/main" id="{02BA837E-6F98-4F2D-A4E0-A98FC456FDCB}"/>
              </a:ext>
            </a:extLst>
          </p:cNvPr>
          <p:cNvSpPr>
            <a:spLocks/>
          </p:cNvSpPr>
          <p:nvPr>
            <p:custDataLst>
              <p:tags r:id="rId2"/>
            </p:custDataLst>
          </p:nvPr>
        </p:nvSpPr>
        <p:spPr>
          <a:xfrm>
            <a:off x="6068861" y="3168045"/>
            <a:ext cx="5105464" cy="487680"/>
          </a:xfrm>
          <a:prstGeom prst="roundRect">
            <a:avLst>
              <a:gd name="adj" fmla="val 25000"/>
            </a:avLst>
          </a:prstGeom>
          <a:solidFill>
            <a:srgbClr val="7ADAFE">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YE"/>
          </a:p>
        </p:txBody>
      </p:sp>
      <p:sp>
        <p:nvSpPr>
          <p:cNvPr id="18" name="PPTLabsHighlightBackgroundShape202406031751513293">
            <a:extLst>
              <a:ext uri="{FF2B5EF4-FFF2-40B4-BE49-F238E27FC236}">
                <a16:creationId xmlns:a16="http://schemas.microsoft.com/office/drawing/2014/main" id="{F113E2B7-9E9C-425D-8516-05735AF27898}"/>
              </a:ext>
            </a:extLst>
          </p:cNvPr>
          <p:cNvSpPr>
            <a:spLocks/>
          </p:cNvSpPr>
          <p:nvPr>
            <p:custDataLst>
              <p:tags r:id="rId3"/>
            </p:custDataLst>
          </p:nvPr>
        </p:nvSpPr>
        <p:spPr>
          <a:xfrm>
            <a:off x="3781274" y="3655725"/>
            <a:ext cx="7393051" cy="487680"/>
          </a:xfrm>
          <a:prstGeom prst="roundRect">
            <a:avLst>
              <a:gd name="adj" fmla="val 25000"/>
            </a:avLst>
          </a:prstGeom>
          <a:solidFill>
            <a:srgbClr val="7ADAFE">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YE"/>
          </a:p>
        </p:txBody>
      </p:sp>
      <p:sp>
        <p:nvSpPr>
          <p:cNvPr id="19" name="PPTLabsHighlightBackgroundShape202406031751513293">
            <a:extLst>
              <a:ext uri="{FF2B5EF4-FFF2-40B4-BE49-F238E27FC236}">
                <a16:creationId xmlns:a16="http://schemas.microsoft.com/office/drawing/2014/main" id="{4D4886F4-C8B7-448C-BB48-AFB7934EC774}"/>
              </a:ext>
            </a:extLst>
          </p:cNvPr>
          <p:cNvSpPr>
            <a:spLocks/>
          </p:cNvSpPr>
          <p:nvPr>
            <p:custDataLst>
              <p:tags r:id="rId4"/>
            </p:custDataLst>
          </p:nvPr>
        </p:nvSpPr>
        <p:spPr>
          <a:xfrm>
            <a:off x="6214911" y="4143405"/>
            <a:ext cx="4959414" cy="487680"/>
          </a:xfrm>
          <a:prstGeom prst="roundRect">
            <a:avLst>
              <a:gd name="adj" fmla="val 25000"/>
            </a:avLst>
          </a:prstGeom>
          <a:solidFill>
            <a:srgbClr val="7ADAFE">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YE"/>
          </a:p>
        </p:txBody>
      </p:sp>
      <p:sp>
        <p:nvSpPr>
          <p:cNvPr id="20" name="PPTLabsHighlightBackgroundShape202406031751513450">
            <a:extLst>
              <a:ext uri="{FF2B5EF4-FFF2-40B4-BE49-F238E27FC236}">
                <a16:creationId xmlns:a16="http://schemas.microsoft.com/office/drawing/2014/main" id="{0174F105-6731-4EBB-BBE6-2B7AD7DCD776}"/>
              </a:ext>
            </a:extLst>
          </p:cNvPr>
          <p:cNvSpPr>
            <a:spLocks/>
          </p:cNvSpPr>
          <p:nvPr>
            <p:custDataLst>
              <p:tags r:id="rId5"/>
            </p:custDataLst>
          </p:nvPr>
        </p:nvSpPr>
        <p:spPr>
          <a:xfrm>
            <a:off x="6245074" y="4631085"/>
            <a:ext cx="4929251" cy="487680"/>
          </a:xfrm>
          <a:prstGeom prst="roundRect">
            <a:avLst>
              <a:gd name="adj" fmla="val 25000"/>
            </a:avLst>
          </a:prstGeom>
          <a:solidFill>
            <a:srgbClr val="7ADAFE">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YE"/>
          </a:p>
        </p:txBody>
      </p:sp>
      <p:sp>
        <p:nvSpPr>
          <p:cNvPr id="21" name="PPTLabsHighlightBackgroundShape202406031751513515">
            <a:extLst>
              <a:ext uri="{FF2B5EF4-FFF2-40B4-BE49-F238E27FC236}">
                <a16:creationId xmlns:a16="http://schemas.microsoft.com/office/drawing/2014/main" id="{4996EC6C-97E5-48E8-A21F-0D9C1592D4C2}"/>
              </a:ext>
            </a:extLst>
          </p:cNvPr>
          <p:cNvSpPr/>
          <p:nvPr>
            <p:custDataLst>
              <p:tags r:id="rId6"/>
            </p:custDataLst>
          </p:nvPr>
        </p:nvSpPr>
        <p:spPr>
          <a:xfrm>
            <a:off x="5940274" y="5118765"/>
            <a:ext cx="5234051" cy="487680"/>
          </a:xfrm>
          <a:prstGeom prst="roundRect">
            <a:avLst>
              <a:gd name="adj" fmla="val 25000"/>
            </a:avLst>
          </a:prstGeom>
          <a:solidFill>
            <a:srgbClr val="7ADAFE">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YE"/>
          </a:p>
        </p:txBody>
      </p:sp>
      <p:sp>
        <p:nvSpPr>
          <p:cNvPr id="2" name="HighlightBackgroundShapec9ef3b6d-6242-4193-b131-4a0482649b30">
            <a:extLst>
              <a:ext uri="{FF2B5EF4-FFF2-40B4-BE49-F238E27FC236}">
                <a16:creationId xmlns:a16="http://schemas.microsoft.com/office/drawing/2014/main" id="{09D0D5FB-9A24-4756-BFE2-E7189FDC8866}"/>
              </a:ext>
            </a:extLst>
          </p:cNvPr>
          <p:cNvSpPr/>
          <p:nvPr/>
        </p:nvSpPr>
        <p:spPr>
          <a:xfrm>
            <a:off x="468923" y="1659285"/>
            <a:ext cx="11254154" cy="4031873"/>
          </a:xfrm>
          <a:prstGeom prst="rect">
            <a:avLst/>
          </a:prstGeom>
        </p:spPr>
        <p:txBody>
          <a:bodyPr wrap="square">
            <a:spAutoFit/>
          </a:bodyPr>
          <a:lstStyle/>
          <a:p>
            <a:pPr algn="r" rtl="1"/>
            <a:r>
              <a:rPr lang="ar-YE" sz="3200"/>
              <a:t>منهجية تطوير مشروع "جامعتك" باستخدام </a:t>
            </a:r>
            <a:r>
              <a:rPr lang="en-US" sz="3200"/>
              <a:t>SDLC</a:t>
            </a:r>
          </a:p>
          <a:p>
            <a:pPr algn="r" rtl="1"/>
            <a:endParaRPr lang="ar-YE" sz="3200"/>
          </a:p>
          <a:p>
            <a:pPr marL="457200" indent="-457200" algn="r" rtl="1">
              <a:buAutoNum type="arabicPeriod"/>
            </a:pPr>
            <a:r>
              <a:rPr lang="ar-YE" sz="3200"/>
              <a:t>التخطيط والتحليل: جمع المتطلبات ودراسة الجدوى</a:t>
            </a:r>
          </a:p>
          <a:p>
            <a:pPr marL="457200" indent="-457200" algn="r" rtl="1">
              <a:buAutoNum type="arabicPeriod"/>
            </a:pPr>
            <a:r>
              <a:rPr lang="ar-YE" sz="3200"/>
              <a:t>التصميم: تصميم النظام وتخطيط الامان</a:t>
            </a:r>
          </a:p>
          <a:p>
            <a:pPr marL="457200" indent="-457200" algn="r" rtl="1">
              <a:buAutoNum type="arabicPeriod"/>
            </a:pPr>
            <a:r>
              <a:rPr lang="ar-YE" sz="3200"/>
              <a:t>التطوير: تطوير الواجهة الامامية وتطوير الواجهة الخلفية</a:t>
            </a:r>
          </a:p>
          <a:p>
            <a:pPr marL="457200" indent="-457200" algn="r" rtl="1">
              <a:buAutoNum type="arabicPeriod"/>
            </a:pPr>
            <a:r>
              <a:rPr lang="ar-YE" sz="3200"/>
              <a:t>الاختبار: اختبار النظام واختبار الامان</a:t>
            </a:r>
          </a:p>
          <a:p>
            <a:pPr marL="457200" indent="-457200" algn="r" rtl="1">
              <a:buAutoNum type="arabicPeriod"/>
            </a:pPr>
            <a:r>
              <a:rPr lang="ar-YE" sz="3200"/>
              <a:t>التنفيذ: اطلاق النظام والتدريب والدعم</a:t>
            </a:r>
          </a:p>
          <a:p>
            <a:pPr marL="457200" indent="-457200" algn="r" rtl="1">
              <a:buAutoNum type="arabicPeriod"/>
            </a:pPr>
            <a:r>
              <a:rPr lang="ar-YE" sz="3200"/>
              <a:t>الصيانة: مراقبة الأداء والتحدثات الدورية</a:t>
            </a:r>
          </a:p>
        </p:txBody>
      </p:sp>
      <p:sp>
        <p:nvSpPr>
          <p:cNvPr id="3" name="TextBox 10">
            <a:extLst>
              <a:ext uri="{FF2B5EF4-FFF2-40B4-BE49-F238E27FC236}">
                <a16:creationId xmlns:a16="http://schemas.microsoft.com/office/drawing/2014/main" id="{BE4D17E8-2B19-408C-A00E-A78CBF05942F}"/>
              </a:ext>
            </a:extLst>
          </p:cNvPr>
          <p:cNvSpPr txBox="1"/>
          <p:nvPr/>
        </p:nvSpPr>
        <p:spPr>
          <a:xfrm>
            <a:off x="8420669" y="490568"/>
            <a:ext cx="3771331" cy="646331"/>
          </a:xfrm>
          <a:prstGeom prst="rect">
            <a:avLst/>
          </a:prstGeom>
          <a:solidFill>
            <a:schemeClr val="accent1">
              <a:lumMod val="50000"/>
            </a:schemeClr>
          </a:solidFill>
        </p:spPr>
        <p:txBody>
          <a:bodyPr wrap="square" rtlCol="0">
            <a:spAutoFit/>
          </a:bodyPr>
          <a:lstStyle/>
          <a:p>
            <a:pPr algn="ctr" rtl="1"/>
            <a:r>
              <a:rPr lang="ar-SA" sz="3600" b="1">
                <a:solidFill>
                  <a:schemeClr val="bg1"/>
                </a:solidFill>
                <a:latin typeface="Tajawal" panose="00000500000000000000" pitchFamily="2" charset="-78"/>
              </a:rPr>
              <a:t>منهجية التطوير</a:t>
            </a:r>
            <a:endParaRPr lang="ar-SA" sz="3600" b="1" dirty="0">
              <a:solidFill>
                <a:schemeClr val="bg1"/>
              </a:solidFill>
              <a:latin typeface="Tajawal" panose="00000500000000000000" pitchFamily="2" charset="-78"/>
            </a:endParaRPr>
          </a:p>
        </p:txBody>
      </p:sp>
    </p:spTree>
    <p:extLst>
      <p:ext uri="{BB962C8B-B14F-4D97-AF65-F5344CB8AC3E}">
        <p14:creationId xmlns:p14="http://schemas.microsoft.com/office/powerpoint/2010/main" val="2293361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fill="hold" grpId="0" nodeType="clickEffect">
                                  <p:stCondLst>
                                    <p:cond delay="0"/>
                                  </p:stCondLst>
                                  <p:childTnLst>
                                    <p:animMotion origin="layout" path="M 0 0 C 0.03082682 0.03555556 0.03082682 0.03555556 0.06165365 0.07111113 E" pathEditMode="relative" ptsTypes="">
                                      <p:cBhvr>
                                        <p:cTn id="11" dur="500" fill="hold"/>
                                        <p:tgtEl>
                                          <p:spTgt spid="16"/>
                                        </p:tgtEl>
                                        <p:attrNameLst>
                                          <p:attrName>ppt_x</p:attrName>
                                          <p:attrName>ppt_y</p:attrName>
                                        </p:attrNameLst>
                                      </p:cBhvr>
                                    </p:animMotion>
                                  </p:childTnLst>
                                </p:cTn>
                              </p:par>
                              <p:par>
                                <p:cTn id="12" presetID="6" presetClass="emph" presetSubtype="0" fill="hold" grpId="1" nodeType="withEffect">
                                  <p:stCondLst>
                                    <p:cond delay="0"/>
                                  </p:stCondLst>
                                  <p:childTnLst>
                                    <p:animScale>
                                      <p:cBhvr>
                                        <p:cTn id="13" dur="500" fill="hold"/>
                                        <p:tgtEl>
                                          <p:spTgt spid="16"/>
                                        </p:tgtEl>
                                      </p:cBhvr>
                                      <p:by x="77252" y="100000"/>
                                    </p:animScale>
                                  </p:childTnLst>
                                </p:cTn>
                              </p:par>
                            </p:childTnLst>
                          </p:cTn>
                        </p:par>
                        <p:par>
                          <p:cTn id="14" fill="hold">
                            <p:stCondLst>
                              <p:cond delay="500"/>
                            </p:stCondLst>
                            <p:childTnLst>
                              <p:par>
                                <p:cTn id="15" presetID="1" presetClass="entr" presetSubtype="0"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0" presetClass="exit" presetSubtype="0" fill="hold" grpId="2" nodeType="withEffect">
                                  <p:stCondLst>
                                    <p:cond delay="0"/>
                                  </p:stCondLst>
                                  <p:childTnLst>
                                    <p:animEffect transition="out" filter="fade">
                                      <p:cBhvr>
                                        <p:cTn id="18" dur="500"/>
                                        <p:tgtEl>
                                          <p:spTgt spid="16"/>
                                        </p:tgtEl>
                                      </p:cBhvr>
                                    </p:animEffect>
                                    <p:set>
                                      <p:cBhvr>
                                        <p:cTn id="19" dur="1" fill="hold">
                                          <p:stCondLst>
                                            <p:cond delay="499"/>
                                          </p:stCondLst>
                                        </p:cTn>
                                        <p:tgtEl>
                                          <p:spTgt spid="16"/>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42" presetClass="path" presetSubtype="0" fill="hold" grpId="1" nodeType="clickEffect">
                                  <p:stCondLst>
                                    <p:cond delay="0"/>
                                  </p:stCondLst>
                                  <p:childTnLst>
                                    <p:animMotion origin="layout" path="M 0 0 C -0.04690755 0.03555555 -0.04690755 0.03555555 -0.0938151 0.0711111 E" pathEditMode="relative" ptsTypes="">
                                      <p:cBhvr>
                                        <p:cTn id="23" dur="500" fill="hold"/>
                                        <p:tgtEl>
                                          <p:spTgt spid="17"/>
                                        </p:tgtEl>
                                        <p:attrNameLst>
                                          <p:attrName>ppt_x</p:attrName>
                                          <p:attrName>ppt_y</p:attrName>
                                        </p:attrNameLst>
                                      </p:cBhvr>
                                    </p:animMotion>
                                  </p:childTnLst>
                                </p:cTn>
                              </p:par>
                              <p:par>
                                <p:cTn id="24" presetID="6" presetClass="emph" presetSubtype="0" fill="hold" grpId="2" nodeType="withEffect">
                                  <p:stCondLst>
                                    <p:cond delay="0"/>
                                  </p:stCondLst>
                                  <p:childTnLst>
                                    <p:animScale>
                                      <p:cBhvr>
                                        <p:cTn id="25" dur="500" fill="hold"/>
                                        <p:tgtEl>
                                          <p:spTgt spid="17"/>
                                        </p:tgtEl>
                                      </p:cBhvr>
                                      <p:by x="144807" y="100000"/>
                                    </p:animScale>
                                  </p:childTnLst>
                                </p:cTn>
                              </p:par>
                            </p:childTnLst>
                          </p:cTn>
                        </p:par>
                        <p:par>
                          <p:cTn id="26" fill="hold">
                            <p:stCondLst>
                              <p:cond delay="500"/>
                            </p:stCondLst>
                            <p:childTnLst>
                              <p:par>
                                <p:cTn id="27" presetID="1" presetClass="entr" presetSubtype="0"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0" presetClass="exit" presetSubtype="0" fill="hold" grpId="3" nodeType="withEffect">
                                  <p:stCondLst>
                                    <p:cond delay="0"/>
                                  </p:stCondLst>
                                  <p:childTnLst>
                                    <p:animEffect transition="out" filter="fade">
                                      <p:cBhvr>
                                        <p:cTn id="30" dur="500"/>
                                        <p:tgtEl>
                                          <p:spTgt spid="17"/>
                                        </p:tgtEl>
                                      </p:cBhvr>
                                    </p:animEffect>
                                    <p:set>
                                      <p:cBhvr>
                                        <p:cTn id="31" dur="1" fill="hold">
                                          <p:stCondLst>
                                            <p:cond delay="499"/>
                                          </p:stCondLst>
                                        </p:cTn>
                                        <p:tgtEl>
                                          <p:spTgt spid="17"/>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42" presetClass="path" presetSubtype="0" fill="hold" grpId="1" nodeType="clickEffect">
                                  <p:stCondLst>
                                    <p:cond delay="0"/>
                                  </p:stCondLst>
                                  <p:childTnLst>
                                    <p:animMotion origin="layout" path="M 0 0 C 0.04990234 0.03555555 0.04990234 0.03555555 0.09980468 0.0711111 E" pathEditMode="relative" ptsTypes="">
                                      <p:cBhvr>
                                        <p:cTn id="35" dur="500" fill="hold"/>
                                        <p:tgtEl>
                                          <p:spTgt spid="18"/>
                                        </p:tgtEl>
                                        <p:attrNameLst>
                                          <p:attrName>ppt_x</p:attrName>
                                          <p:attrName>ppt_y</p:attrName>
                                        </p:attrNameLst>
                                      </p:cBhvr>
                                    </p:animMotion>
                                  </p:childTnLst>
                                </p:cTn>
                              </p:par>
                              <p:par>
                                <p:cTn id="36" presetID="6" presetClass="emph" presetSubtype="0" fill="hold" grpId="2" nodeType="withEffect">
                                  <p:stCondLst>
                                    <p:cond delay="0"/>
                                  </p:stCondLst>
                                  <p:childTnLst>
                                    <p:animScale>
                                      <p:cBhvr>
                                        <p:cTn id="37" dur="500" fill="hold"/>
                                        <p:tgtEl>
                                          <p:spTgt spid="18"/>
                                        </p:tgtEl>
                                      </p:cBhvr>
                                      <p:by x="67082" y="100000"/>
                                    </p:animScale>
                                  </p:childTnLst>
                                </p:cTn>
                              </p:par>
                            </p:childTnLst>
                          </p:cTn>
                        </p:par>
                        <p:par>
                          <p:cTn id="38" fill="hold">
                            <p:stCondLst>
                              <p:cond delay="500"/>
                            </p:stCondLst>
                            <p:childTnLst>
                              <p:par>
                                <p:cTn id="39" presetID="1" presetClass="entr" presetSubtype="0"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par>
                                <p:cTn id="41" presetID="10" presetClass="exit" presetSubtype="0" fill="hold" grpId="3" nodeType="withEffect">
                                  <p:stCondLst>
                                    <p:cond delay="0"/>
                                  </p:stCondLst>
                                  <p:childTnLst>
                                    <p:animEffect transition="out" filter="fade">
                                      <p:cBhvr>
                                        <p:cTn id="42" dur="500"/>
                                        <p:tgtEl>
                                          <p:spTgt spid="18"/>
                                        </p:tgtEl>
                                      </p:cBhvr>
                                    </p:animEffect>
                                    <p:set>
                                      <p:cBhvr>
                                        <p:cTn id="43" dur="1" fill="hold">
                                          <p:stCondLst>
                                            <p:cond delay="499"/>
                                          </p:stCondLst>
                                        </p:cTn>
                                        <p:tgtEl>
                                          <p:spTgt spid="18"/>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42" presetClass="path" presetSubtype="0" fill="hold" grpId="1" nodeType="clickEffect">
                                  <p:stCondLst>
                                    <p:cond delay="0"/>
                                  </p:stCondLst>
                                  <p:childTnLst>
                                    <p:animMotion origin="layout" path="M 0 0 C 0.0006184896 0.03555558 0.0006184896 0.03555558 0.001236979 0.07111116 E" pathEditMode="relative" ptsTypes="">
                                      <p:cBhvr>
                                        <p:cTn id="47" dur="500" fill="hold"/>
                                        <p:tgtEl>
                                          <p:spTgt spid="19"/>
                                        </p:tgtEl>
                                        <p:attrNameLst>
                                          <p:attrName>ppt_x</p:attrName>
                                          <p:attrName>ppt_y</p:attrName>
                                        </p:attrNameLst>
                                      </p:cBhvr>
                                    </p:animMotion>
                                  </p:childTnLst>
                                </p:cTn>
                              </p:par>
                              <p:par>
                                <p:cTn id="48" presetID="6" presetClass="emph" presetSubtype="0" fill="hold" grpId="2" nodeType="withEffect">
                                  <p:stCondLst>
                                    <p:cond delay="0"/>
                                  </p:stCondLst>
                                  <p:childTnLst>
                                    <p:animScale>
                                      <p:cBhvr>
                                        <p:cTn id="49" dur="500" fill="hold"/>
                                        <p:tgtEl>
                                          <p:spTgt spid="19"/>
                                        </p:tgtEl>
                                      </p:cBhvr>
                                      <p:by x="99392" y="100000"/>
                                    </p:animScale>
                                  </p:childTnLst>
                                </p:cTn>
                              </p:par>
                            </p:childTnLst>
                          </p:cTn>
                        </p:par>
                        <p:par>
                          <p:cTn id="50" fill="hold">
                            <p:stCondLst>
                              <p:cond delay="500"/>
                            </p:stCondLst>
                            <p:childTnLst>
                              <p:par>
                                <p:cTn id="51" presetID="1" presetClass="entr" presetSubtype="0" fill="hold" grpId="0" nodeType="afterEffect">
                                  <p:stCondLst>
                                    <p:cond delay="0"/>
                                  </p:stCondLst>
                                  <p:childTnLst>
                                    <p:set>
                                      <p:cBhvr>
                                        <p:cTn id="52" dur="1" fill="hold">
                                          <p:stCondLst>
                                            <p:cond delay="0"/>
                                          </p:stCondLst>
                                        </p:cTn>
                                        <p:tgtEl>
                                          <p:spTgt spid="20"/>
                                        </p:tgtEl>
                                        <p:attrNameLst>
                                          <p:attrName>style.visibility</p:attrName>
                                        </p:attrNameLst>
                                      </p:cBhvr>
                                      <p:to>
                                        <p:strVal val="visible"/>
                                      </p:to>
                                    </p:set>
                                  </p:childTnLst>
                                </p:cTn>
                              </p:par>
                              <p:par>
                                <p:cTn id="53" presetID="10" presetClass="exit" presetSubtype="0" fill="hold" grpId="3" nodeType="withEffect">
                                  <p:stCondLst>
                                    <p:cond delay="0"/>
                                  </p:stCondLst>
                                  <p:childTnLst>
                                    <p:animEffect transition="out" filter="fade">
                                      <p:cBhvr>
                                        <p:cTn id="54" dur="500"/>
                                        <p:tgtEl>
                                          <p:spTgt spid="19"/>
                                        </p:tgtEl>
                                      </p:cBhvr>
                                    </p:animEffect>
                                    <p:set>
                                      <p:cBhvr>
                                        <p:cTn id="55" dur="1" fill="hold">
                                          <p:stCondLst>
                                            <p:cond delay="499"/>
                                          </p:stCondLst>
                                        </p:cTn>
                                        <p:tgtEl>
                                          <p:spTgt spid="19"/>
                                        </p:tgtEl>
                                        <p:attrNameLst>
                                          <p:attrName>style.visibility</p:attrName>
                                        </p:attrNameLst>
                                      </p:cBhvr>
                                      <p:to>
                                        <p:strVal val="hidden"/>
                                      </p:to>
                                    </p:set>
                                  </p:childTnLst>
                                </p:cTn>
                              </p:par>
                            </p:childTnLst>
                          </p:cTn>
                        </p:par>
                      </p:childTnLst>
                    </p:cTn>
                  </p:par>
                  <p:par>
                    <p:cTn id="56" fill="hold">
                      <p:stCondLst>
                        <p:cond delay="indefinite"/>
                      </p:stCondLst>
                      <p:childTnLst>
                        <p:par>
                          <p:cTn id="57" fill="hold">
                            <p:stCondLst>
                              <p:cond delay="0"/>
                            </p:stCondLst>
                            <p:childTnLst>
                              <p:par>
                                <p:cTn id="58" presetID="42" presetClass="path" presetSubtype="0" fill="hold" grpId="1" nodeType="clickEffect">
                                  <p:stCondLst>
                                    <p:cond delay="0"/>
                                  </p:stCondLst>
                                  <p:childTnLst>
                                    <p:animMotion origin="layout" path="M 0 0 C -0.00625 0.03555555 -0.00625 0.03555555 -0.0125 0.0711111 E" pathEditMode="relative" ptsTypes="">
                                      <p:cBhvr>
                                        <p:cTn id="59" dur="500" fill="hold"/>
                                        <p:tgtEl>
                                          <p:spTgt spid="20"/>
                                        </p:tgtEl>
                                        <p:attrNameLst>
                                          <p:attrName>ppt_x</p:attrName>
                                          <p:attrName>ppt_y</p:attrName>
                                        </p:attrNameLst>
                                      </p:cBhvr>
                                    </p:animMotion>
                                  </p:childTnLst>
                                </p:cTn>
                              </p:par>
                              <p:par>
                                <p:cTn id="60" presetID="6" presetClass="emph" presetSubtype="0" fill="hold" grpId="2" nodeType="withEffect">
                                  <p:stCondLst>
                                    <p:cond delay="0"/>
                                  </p:stCondLst>
                                  <p:childTnLst>
                                    <p:animScale>
                                      <p:cBhvr>
                                        <p:cTn id="61" dur="500" fill="hold"/>
                                        <p:tgtEl>
                                          <p:spTgt spid="20"/>
                                        </p:tgtEl>
                                      </p:cBhvr>
                                      <p:by x="106183" y="100000"/>
                                    </p:animScale>
                                  </p:childTnLst>
                                </p:cTn>
                              </p:par>
                            </p:childTnLst>
                          </p:cTn>
                        </p:par>
                        <p:par>
                          <p:cTn id="62" fill="hold">
                            <p:stCondLst>
                              <p:cond delay="500"/>
                            </p:stCondLst>
                            <p:childTnLst>
                              <p:par>
                                <p:cTn id="63" presetID="1" presetClass="entr" presetSubtype="0" fill="hold" grpId="0" nodeType="afterEffect">
                                  <p:stCondLst>
                                    <p:cond delay="0"/>
                                  </p:stCondLst>
                                  <p:childTnLst>
                                    <p:set>
                                      <p:cBhvr>
                                        <p:cTn id="64" dur="1" fill="hold">
                                          <p:stCondLst>
                                            <p:cond delay="0"/>
                                          </p:stCondLst>
                                        </p:cTn>
                                        <p:tgtEl>
                                          <p:spTgt spid="21"/>
                                        </p:tgtEl>
                                        <p:attrNameLst>
                                          <p:attrName>style.visibility</p:attrName>
                                        </p:attrNameLst>
                                      </p:cBhvr>
                                      <p:to>
                                        <p:strVal val="visible"/>
                                      </p:to>
                                    </p:set>
                                  </p:childTnLst>
                                </p:cTn>
                              </p:par>
                              <p:par>
                                <p:cTn id="65" presetID="10" presetClass="exit" presetSubtype="0" fill="hold" grpId="3" nodeType="withEffect">
                                  <p:stCondLst>
                                    <p:cond delay="0"/>
                                  </p:stCondLst>
                                  <p:childTnLst>
                                    <p:animEffect transition="out" filter="fade">
                                      <p:cBhvr>
                                        <p:cTn id="66" dur="500"/>
                                        <p:tgtEl>
                                          <p:spTgt spid="20"/>
                                        </p:tgtEl>
                                      </p:cBhvr>
                                    </p:animEffect>
                                    <p:set>
                                      <p:cBhvr>
                                        <p:cTn id="67" dur="1" fill="hold">
                                          <p:stCondLst>
                                            <p:cond delay="499"/>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P spid="16" grpId="2" animBg="1"/>
      <p:bldP spid="17" grpId="0" animBg="1"/>
      <p:bldP spid="17" grpId="1" animBg="1"/>
      <p:bldP spid="17" grpId="2" animBg="1"/>
      <p:bldP spid="17" grpId="3" animBg="1"/>
      <p:bldP spid="18" grpId="0" animBg="1"/>
      <p:bldP spid="18" grpId="1" animBg="1"/>
      <p:bldP spid="18" grpId="2" animBg="1"/>
      <p:bldP spid="18" grpId="3" animBg="1"/>
      <p:bldP spid="19" grpId="0" animBg="1"/>
      <p:bldP spid="19" grpId="1" animBg="1"/>
      <p:bldP spid="19" grpId="2" animBg="1"/>
      <p:bldP spid="19" grpId="3" animBg="1"/>
      <p:bldP spid="20" grpId="0" animBg="1"/>
      <p:bldP spid="20" grpId="1" animBg="1"/>
      <p:bldP spid="20" grpId="2" animBg="1"/>
      <p:bldP spid="20" grpId="3" animBg="1"/>
      <p:bldP spid="21" grpId="0" animBg="1"/>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1" descr="How does the SDLC play a role in the success of product development and  launch? | by Togay Aytemiz | Agile Insider | Medium">
            <a:extLst>
              <a:ext uri="{FF2B5EF4-FFF2-40B4-BE49-F238E27FC236}">
                <a16:creationId xmlns:a16="http://schemas.microsoft.com/office/drawing/2014/main" id="{24ACC2CD-3E56-4F07-B68E-AAEE529C3BC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44680" y="582478"/>
            <a:ext cx="11702640" cy="5693044"/>
          </a:xfrm>
          <a:prstGeom prst="rect">
            <a:avLst/>
          </a:prstGeom>
          <a:noFill/>
          <a:ln>
            <a:noFill/>
          </a:ln>
        </p:spPr>
      </p:pic>
    </p:spTree>
    <p:extLst>
      <p:ext uri="{BB962C8B-B14F-4D97-AF65-F5344CB8AC3E}">
        <p14:creationId xmlns:p14="http://schemas.microsoft.com/office/powerpoint/2010/main" val="16007661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3411D61-FB7C-CE2D-9E04-9E126F7C93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858000" cy="6858000"/>
          </a:xfrm>
          <a:prstGeom prst="rect">
            <a:avLst/>
          </a:prstGeom>
        </p:spPr>
      </p:pic>
      <p:sp>
        <p:nvSpPr>
          <p:cNvPr id="4" name="Rectangle 5">
            <a:extLst>
              <a:ext uri="{FF2B5EF4-FFF2-40B4-BE49-F238E27FC236}">
                <a16:creationId xmlns:a16="http://schemas.microsoft.com/office/drawing/2014/main" id="{34DBB904-6C7A-42AA-B3E7-73F9A26722B7}"/>
              </a:ext>
            </a:extLst>
          </p:cNvPr>
          <p:cNvSpPr/>
          <p:nvPr/>
        </p:nvSpPr>
        <p:spPr>
          <a:xfrm>
            <a:off x="5847346" y="0"/>
            <a:ext cx="6344653" cy="6858000"/>
          </a:xfrm>
          <a:prstGeom prst="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6">
            <a:extLst>
              <a:ext uri="{FF2B5EF4-FFF2-40B4-BE49-F238E27FC236}">
                <a16:creationId xmlns:a16="http://schemas.microsoft.com/office/drawing/2014/main" id="{8086EAC0-C8E0-2F7A-37F5-462D590E18BC}"/>
              </a:ext>
            </a:extLst>
          </p:cNvPr>
          <p:cNvSpPr txBox="1"/>
          <p:nvPr/>
        </p:nvSpPr>
        <p:spPr>
          <a:xfrm>
            <a:off x="5847345" y="2367171"/>
            <a:ext cx="6344654" cy="2123658"/>
          </a:xfrm>
          <a:prstGeom prst="rect">
            <a:avLst/>
          </a:prstGeom>
          <a:noFill/>
        </p:spPr>
        <p:txBody>
          <a:bodyPr wrap="square" rtlCol="0">
            <a:spAutoFit/>
          </a:bodyPr>
          <a:lstStyle/>
          <a:p>
            <a:pPr algn="ctr" rtl="1"/>
            <a:r>
              <a:rPr lang="ar-SA" sz="6000" dirty="0">
                <a:solidFill>
                  <a:schemeClr val="bg1"/>
                </a:solidFill>
              </a:rPr>
              <a:t>مخطط</a:t>
            </a:r>
            <a:endParaRPr lang="ar-SA" sz="3600" dirty="0">
              <a:solidFill>
                <a:schemeClr val="bg1"/>
              </a:solidFill>
            </a:endParaRPr>
          </a:p>
          <a:p>
            <a:pPr algn="ctr" rtl="1"/>
            <a:r>
              <a:rPr lang="en-US" sz="7200" b="1" dirty="0">
                <a:solidFill>
                  <a:schemeClr val="bg1"/>
                </a:solidFill>
              </a:rPr>
              <a:t>Use Case</a:t>
            </a:r>
            <a:endParaRPr lang="en-US" sz="5400" b="1" dirty="0">
              <a:solidFill>
                <a:schemeClr val="bg1"/>
              </a:solidFill>
            </a:endParaRPr>
          </a:p>
        </p:txBody>
      </p:sp>
    </p:spTree>
    <p:extLst>
      <p:ext uri="{BB962C8B-B14F-4D97-AF65-F5344CB8AC3E}">
        <p14:creationId xmlns:p14="http://schemas.microsoft.com/office/powerpoint/2010/main" val="24270019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3411D61-FB7C-CE2D-9E04-9E126F7C93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7516"/>
            <a:ext cx="13162548" cy="13162548"/>
          </a:xfrm>
          <a:prstGeom prst="rect">
            <a:avLst/>
          </a:prstGeom>
        </p:spPr>
      </p:pic>
    </p:spTree>
    <p:extLst>
      <p:ext uri="{BB962C8B-B14F-4D97-AF65-F5344CB8AC3E}">
        <p14:creationId xmlns:p14="http://schemas.microsoft.com/office/powerpoint/2010/main" val="17152929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3411D61-FB7C-CE2D-9E04-9E126F7C93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534528"/>
            <a:ext cx="13066295" cy="13066295"/>
          </a:xfrm>
          <a:prstGeom prst="rect">
            <a:avLst/>
          </a:prstGeom>
        </p:spPr>
      </p:pic>
    </p:spTree>
    <p:extLst>
      <p:ext uri="{BB962C8B-B14F-4D97-AF65-F5344CB8AC3E}">
        <p14:creationId xmlns:p14="http://schemas.microsoft.com/office/powerpoint/2010/main" val="19903766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61611C1-8869-55C4-7E4E-0D6C3812B3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974" y="0"/>
            <a:ext cx="5625251" cy="6858000"/>
          </a:xfrm>
          <a:prstGeom prst="rect">
            <a:avLst/>
          </a:prstGeom>
        </p:spPr>
      </p:pic>
      <p:sp>
        <p:nvSpPr>
          <p:cNvPr id="4" name="Rectangle 5">
            <a:extLst>
              <a:ext uri="{FF2B5EF4-FFF2-40B4-BE49-F238E27FC236}">
                <a16:creationId xmlns:a16="http://schemas.microsoft.com/office/drawing/2014/main" id="{788E6DAF-0FB5-E5E9-5DD9-BCD781897B68}"/>
              </a:ext>
            </a:extLst>
          </p:cNvPr>
          <p:cNvSpPr/>
          <p:nvPr/>
        </p:nvSpPr>
        <p:spPr>
          <a:xfrm>
            <a:off x="5847346" y="0"/>
            <a:ext cx="6344653" cy="6858000"/>
          </a:xfrm>
          <a:prstGeom prst="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6">
            <a:extLst>
              <a:ext uri="{FF2B5EF4-FFF2-40B4-BE49-F238E27FC236}">
                <a16:creationId xmlns:a16="http://schemas.microsoft.com/office/drawing/2014/main" id="{F6EC3ADC-F1E6-BE4C-E468-960CF3E70A48}"/>
              </a:ext>
            </a:extLst>
          </p:cNvPr>
          <p:cNvSpPr txBox="1"/>
          <p:nvPr/>
        </p:nvSpPr>
        <p:spPr>
          <a:xfrm>
            <a:off x="5847345" y="2367171"/>
            <a:ext cx="6344654" cy="1938992"/>
          </a:xfrm>
          <a:prstGeom prst="rect">
            <a:avLst/>
          </a:prstGeom>
          <a:noFill/>
        </p:spPr>
        <p:txBody>
          <a:bodyPr wrap="square" rtlCol="0">
            <a:spAutoFit/>
          </a:bodyPr>
          <a:lstStyle/>
          <a:p>
            <a:pPr algn="ctr" rtl="1"/>
            <a:r>
              <a:rPr lang="ar-SA" sz="6000" dirty="0">
                <a:solidFill>
                  <a:schemeClr val="bg1"/>
                </a:solidFill>
              </a:rPr>
              <a:t>مخطط</a:t>
            </a:r>
            <a:endParaRPr lang="ar-SA" sz="3600" dirty="0">
              <a:solidFill>
                <a:schemeClr val="bg1"/>
              </a:solidFill>
            </a:endParaRPr>
          </a:p>
          <a:p>
            <a:pPr algn="ctr" rtl="1"/>
            <a:r>
              <a:rPr lang="ar-SA" sz="6000" b="1" dirty="0">
                <a:solidFill>
                  <a:schemeClr val="bg1"/>
                </a:solidFill>
              </a:rPr>
              <a:t>رئيس الجامعة</a:t>
            </a:r>
            <a:endParaRPr lang="en-US" sz="4400" b="1" dirty="0">
              <a:solidFill>
                <a:schemeClr val="bg1"/>
              </a:solidFill>
            </a:endParaRPr>
          </a:p>
        </p:txBody>
      </p:sp>
      <p:sp>
        <p:nvSpPr>
          <p:cNvPr id="7" name="TextBox 6">
            <a:extLst>
              <a:ext uri="{FF2B5EF4-FFF2-40B4-BE49-F238E27FC236}">
                <a16:creationId xmlns:a16="http://schemas.microsoft.com/office/drawing/2014/main" id="{2B375C47-A45F-873B-9757-967252890B43}"/>
              </a:ext>
            </a:extLst>
          </p:cNvPr>
          <p:cNvSpPr txBox="1"/>
          <p:nvPr/>
        </p:nvSpPr>
        <p:spPr>
          <a:xfrm>
            <a:off x="5847346" y="214090"/>
            <a:ext cx="6344654" cy="830997"/>
          </a:xfrm>
          <a:prstGeom prst="rect">
            <a:avLst/>
          </a:prstGeom>
          <a:noFill/>
        </p:spPr>
        <p:txBody>
          <a:bodyPr wrap="square" rtlCol="0">
            <a:spAutoFit/>
          </a:bodyPr>
          <a:lstStyle/>
          <a:p>
            <a:pPr algn="ctr" rtl="1"/>
            <a:r>
              <a:rPr lang="ar-SA" sz="3200" b="1" dirty="0">
                <a:solidFill>
                  <a:schemeClr val="bg1"/>
                </a:solidFill>
              </a:rPr>
              <a:t>مخططات   </a:t>
            </a:r>
            <a:r>
              <a:rPr lang="en-US" sz="3200" b="1" dirty="0">
                <a:solidFill>
                  <a:schemeClr val="bg1"/>
                </a:solidFill>
              </a:rPr>
              <a:t>Sequence Diagram</a:t>
            </a:r>
          </a:p>
          <a:p>
            <a:pPr algn="ctr" rtl="1"/>
            <a:endParaRPr lang="ar-SA" sz="1600" dirty="0">
              <a:solidFill>
                <a:schemeClr val="bg1"/>
              </a:solidFill>
            </a:endParaRPr>
          </a:p>
        </p:txBody>
      </p:sp>
    </p:spTree>
    <p:extLst>
      <p:ext uri="{BB962C8B-B14F-4D97-AF65-F5344CB8AC3E}">
        <p14:creationId xmlns:p14="http://schemas.microsoft.com/office/powerpoint/2010/main" val="31509746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E6ED264B-0608-71C1-D66D-AC3E8ECA31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1100" y="261258"/>
            <a:ext cx="9829800" cy="11983958"/>
          </a:xfrm>
          <a:prstGeom prst="rect">
            <a:avLst/>
          </a:prstGeom>
        </p:spPr>
      </p:pic>
    </p:spTree>
    <p:extLst>
      <p:ext uri="{BB962C8B-B14F-4D97-AF65-F5344CB8AC3E}">
        <p14:creationId xmlns:p14="http://schemas.microsoft.com/office/powerpoint/2010/main" val="19534681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E6ED264B-0608-71C1-D66D-AC3E8ECA31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1100" y="-5354557"/>
            <a:ext cx="9829800" cy="11983958"/>
          </a:xfrm>
          <a:prstGeom prst="rect">
            <a:avLst/>
          </a:prstGeom>
        </p:spPr>
      </p:pic>
    </p:spTree>
    <p:extLst>
      <p:ext uri="{BB962C8B-B14F-4D97-AF65-F5344CB8AC3E}">
        <p14:creationId xmlns:p14="http://schemas.microsoft.com/office/powerpoint/2010/main" val="38537392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a:extLst>
              <a:ext uri="{FF2B5EF4-FFF2-40B4-BE49-F238E27FC236}">
                <a16:creationId xmlns:a16="http://schemas.microsoft.com/office/drawing/2014/main" id="{788E6DAF-0FB5-E5E9-5DD9-BCD781897B68}"/>
              </a:ext>
            </a:extLst>
          </p:cNvPr>
          <p:cNvSpPr/>
          <p:nvPr/>
        </p:nvSpPr>
        <p:spPr>
          <a:xfrm>
            <a:off x="5847346" y="0"/>
            <a:ext cx="6344653" cy="6858000"/>
          </a:xfrm>
          <a:prstGeom prst="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6">
            <a:extLst>
              <a:ext uri="{FF2B5EF4-FFF2-40B4-BE49-F238E27FC236}">
                <a16:creationId xmlns:a16="http://schemas.microsoft.com/office/drawing/2014/main" id="{F6EC3ADC-F1E6-BE4C-E468-960CF3E70A48}"/>
              </a:ext>
            </a:extLst>
          </p:cNvPr>
          <p:cNvSpPr txBox="1"/>
          <p:nvPr/>
        </p:nvSpPr>
        <p:spPr>
          <a:xfrm>
            <a:off x="5847345" y="2367171"/>
            <a:ext cx="6344654" cy="1938992"/>
          </a:xfrm>
          <a:prstGeom prst="rect">
            <a:avLst/>
          </a:prstGeom>
          <a:noFill/>
        </p:spPr>
        <p:txBody>
          <a:bodyPr wrap="square" rtlCol="0">
            <a:spAutoFit/>
          </a:bodyPr>
          <a:lstStyle/>
          <a:p>
            <a:pPr algn="ctr" rtl="1"/>
            <a:r>
              <a:rPr lang="ar-SA" sz="6000" dirty="0">
                <a:solidFill>
                  <a:schemeClr val="bg1"/>
                </a:solidFill>
              </a:rPr>
              <a:t>مخطط</a:t>
            </a:r>
            <a:endParaRPr lang="ar-SA" sz="3600" dirty="0">
              <a:solidFill>
                <a:schemeClr val="bg1"/>
              </a:solidFill>
            </a:endParaRPr>
          </a:p>
          <a:p>
            <a:pPr algn="ctr" rtl="1"/>
            <a:r>
              <a:rPr lang="ar-SA" sz="6000" b="1" dirty="0">
                <a:solidFill>
                  <a:schemeClr val="bg1"/>
                </a:solidFill>
              </a:rPr>
              <a:t>عميد الكلية</a:t>
            </a:r>
            <a:endParaRPr lang="en-US" sz="4400" b="1" dirty="0">
              <a:solidFill>
                <a:schemeClr val="bg1"/>
              </a:solidFill>
            </a:endParaRPr>
          </a:p>
        </p:txBody>
      </p:sp>
      <p:sp>
        <p:nvSpPr>
          <p:cNvPr id="7" name="TextBox 6">
            <a:extLst>
              <a:ext uri="{FF2B5EF4-FFF2-40B4-BE49-F238E27FC236}">
                <a16:creationId xmlns:a16="http://schemas.microsoft.com/office/drawing/2014/main" id="{2B375C47-A45F-873B-9757-967252890B43}"/>
              </a:ext>
            </a:extLst>
          </p:cNvPr>
          <p:cNvSpPr txBox="1"/>
          <p:nvPr/>
        </p:nvSpPr>
        <p:spPr>
          <a:xfrm>
            <a:off x="5847346" y="214090"/>
            <a:ext cx="6344654" cy="830997"/>
          </a:xfrm>
          <a:prstGeom prst="rect">
            <a:avLst/>
          </a:prstGeom>
          <a:noFill/>
        </p:spPr>
        <p:txBody>
          <a:bodyPr wrap="square" rtlCol="0">
            <a:spAutoFit/>
          </a:bodyPr>
          <a:lstStyle/>
          <a:p>
            <a:pPr algn="ctr" rtl="1"/>
            <a:r>
              <a:rPr lang="ar-SA" sz="3200" b="1" dirty="0">
                <a:solidFill>
                  <a:schemeClr val="bg1"/>
                </a:solidFill>
              </a:rPr>
              <a:t>مخططات   </a:t>
            </a:r>
            <a:r>
              <a:rPr lang="en-US" sz="3200" b="1" dirty="0">
                <a:solidFill>
                  <a:schemeClr val="bg1"/>
                </a:solidFill>
              </a:rPr>
              <a:t>Sequence Diagram</a:t>
            </a:r>
          </a:p>
          <a:p>
            <a:pPr algn="ctr" rtl="1"/>
            <a:endParaRPr lang="ar-SA" sz="1600" dirty="0">
              <a:solidFill>
                <a:schemeClr val="bg1"/>
              </a:solidFill>
            </a:endParaRPr>
          </a:p>
        </p:txBody>
      </p:sp>
      <p:pic>
        <p:nvPicPr>
          <p:cNvPr id="6" name="Picture 5">
            <a:extLst>
              <a:ext uri="{FF2B5EF4-FFF2-40B4-BE49-F238E27FC236}">
                <a16:creationId xmlns:a16="http://schemas.microsoft.com/office/drawing/2014/main" id="{9ECBD3E0-B2E6-F4E9-F72C-DB99ED3BD1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1256" y="0"/>
            <a:ext cx="5384500" cy="6858000"/>
          </a:xfrm>
          <a:prstGeom prst="rect">
            <a:avLst/>
          </a:prstGeom>
        </p:spPr>
      </p:pic>
    </p:spTree>
    <p:extLst>
      <p:ext uri="{BB962C8B-B14F-4D97-AF65-F5344CB8AC3E}">
        <p14:creationId xmlns:p14="http://schemas.microsoft.com/office/powerpoint/2010/main" val="12855118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ECBD3E0-B2E6-F4E9-F72C-DB99ED3BD1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3370" y="359228"/>
            <a:ext cx="9345259" cy="11902644"/>
          </a:xfrm>
          <a:prstGeom prst="rect">
            <a:avLst/>
          </a:prstGeom>
        </p:spPr>
      </p:pic>
    </p:spTree>
    <p:extLst>
      <p:ext uri="{BB962C8B-B14F-4D97-AF65-F5344CB8AC3E}">
        <p14:creationId xmlns:p14="http://schemas.microsoft.com/office/powerpoint/2010/main" val="21948762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ECBD3E0-B2E6-F4E9-F72C-DB99ED3BD1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3370" y="-5240586"/>
            <a:ext cx="9345259" cy="11902644"/>
          </a:xfrm>
          <a:prstGeom prst="rect">
            <a:avLst/>
          </a:prstGeom>
        </p:spPr>
      </p:pic>
    </p:spTree>
    <p:extLst>
      <p:ext uri="{BB962C8B-B14F-4D97-AF65-F5344CB8AC3E}">
        <p14:creationId xmlns:p14="http://schemas.microsoft.com/office/powerpoint/2010/main" val="35272753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a:extLst>
              <a:ext uri="{FF2B5EF4-FFF2-40B4-BE49-F238E27FC236}">
                <a16:creationId xmlns:a16="http://schemas.microsoft.com/office/drawing/2014/main" id="{788E6DAF-0FB5-E5E9-5DD9-BCD781897B68}"/>
              </a:ext>
            </a:extLst>
          </p:cNvPr>
          <p:cNvSpPr/>
          <p:nvPr/>
        </p:nvSpPr>
        <p:spPr>
          <a:xfrm>
            <a:off x="5847346" y="0"/>
            <a:ext cx="6344653" cy="6858000"/>
          </a:xfrm>
          <a:prstGeom prst="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6">
            <a:extLst>
              <a:ext uri="{FF2B5EF4-FFF2-40B4-BE49-F238E27FC236}">
                <a16:creationId xmlns:a16="http://schemas.microsoft.com/office/drawing/2014/main" id="{F6EC3ADC-F1E6-BE4C-E468-960CF3E70A48}"/>
              </a:ext>
            </a:extLst>
          </p:cNvPr>
          <p:cNvSpPr txBox="1"/>
          <p:nvPr/>
        </p:nvSpPr>
        <p:spPr>
          <a:xfrm>
            <a:off x="5847345" y="2367171"/>
            <a:ext cx="6344654" cy="1938992"/>
          </a:xfrm>
          <a:prstGeom prst="rect">
            <a:avLst/>
          </a:prstGeom>
          <a:noFill/>
        </p:spPr>
        <p:txBody>
          <a:bodyPr wrap="square" rtlCol="0">
            <a:spAutoFit/>
          </a:bodyPr>
          <a:lstStyle/>
          <a:p>
            <a:pPr algn="ctr" rtl="1"/>
            <a:r>
              <a:rPr lang="ar-SA" sz="6000" dirty="0">
                <a:solidFill>
                  <a:schemeClr val="bg1"/>
                </a:solidFill>
              </a:rPr>
              <a:t>مخطط</a:t>
            </a:r>
            <a:endParaRPr lang="ar-SA" sz="3600" dirty="0">
              <a:solidFill>
                <a:schemeClr val="bg1"/>
              </a:solidFill>
            </a:endParaRPr>
          </a:p>
          <a:p>
            <a:pPr algn="ctr" rtl="1"/>
            <a:r>
              <a:rPr lang="ar-SA" sz="6000" b="1" dirty="0">
                <a:solidFill>
                  <a:schemeClr val="bg1"/>
                </a:solidFill>
              </a:rPr>
              <a:t>رئيس القسم</a:t>
            </a:r>
            <a:endParaRPr lang="en-US" sz="4400" b="1" dirty="0">
              <a:solidFill>
                <a:schemeClr val="bg1"/>
              </a:solidFill>
            </a:endParaRPr>
          </a:p>
        </p:txBody>
      </p:sp>
      <p:sp>
        <p:nvSpPr>
          <p:cNvPr id="7" name="TextBox 6">
            <a:extLst>
              <a:ext uri="{FF2B5EF4-FFF2-40B4-BE49-F238E27FC236}">
                <a16:creationId xmlns:a16="http://schemas.microsoft.com/office/drawing/2014/main" id="{2B375C47-A45F-873B-9757-967252890B43}"/>
              </a:ext>
            </a:extLst>
          </p:cNvPr>
          <p:cNvSpPr txBox="1"/>
          <p:nvPr/>
        </p:nvSpPr>
        <p:spPr>
          <a:xfrm>
            <a:off x="5847346" y="214090"/>
            <a:ext cx="6344654" cy="830997"/>
          </a:xfrm>
          <a:prstGeom prst="rect">
            <a:avLst/>
          </a:prstGeom>
          <a:noFill/>
        </p:spPr>
        <p:txBody>
          <a:bodyPr wrap="square" rtlCol="0">
            <a:spAutoFit/>
          </a:bodyPr>
          <a:lstStyle/>
          <a:p>
            <a:pPr algn="ctr" rtl="1"/>
            <a:r>
              <a:rPr lang="ar-SA" sz="3200" b="1" dirty="0">
                <a:solidFill>
                  <a:schemeClr val="bg1"/>
                </a:solidFill>
              </a:rPr>
              <a:t>مخططات   </a:t>
            </a:r>
            <a:r>
              <a:rPr lang="en-US" sz="3200" b="1" dirty="0">
                <a:solidFill>
                  <a:schemeClr val="bg1"/>
                </a:solidFill>
              </a:rPr>
              <a:t>Sequence Diagram</a:t>
            </a:r>
          </a:p>
          <a:p>
            <a:pPr algn="ctr" rtl="1"/>
            <a:endParaRPr lang="ar-SA" sz="1600" dirty="0">
              <a:solidFill>
                <a:schemeClr val="bg1"/>
              </a:solidFill>
            </a:endParaRPr>
          </a:p>
        </p:txBody>
      </p:sp>
      <p:pic>
        <p:nvPicPr>
          <p:cNvPr id="3" name="Picture 2">
            <a:extLst>
              <a:ext uri="{FF2B5EF4-FFF2-40B4-BE49-F238E27FC236}">
                <a16:creationId xmlns:a16="http://schemas.microsoft.com/office/drawing/2014/main" id="{09766C46-4677-AD11-30AD-BE2A9C5450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285" y="0"/>
            <a:ext cx="5570413" cy="6858000"/>
          </a:xfrm>
          <a:prstGeom prst="rect">
            <a:avLst/>
          </a:prstGeom>
        </p:spPr>
      </p:pic>
    </p:spTree>
    <p:extLst>
      <p:ext uri="{BB962C8B-B14F-4D97-AF65-F5344CB8AC3E}">
        <p14:creationId xmlns:p14="http://schemas.microsoft.com/office/powerpoint/2010/main" val="4367571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9766C46-4677-AD11-30AD-BE2A9C5450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8585" y="195942"/>
            <a:ext cx="10874829" cy="13388518"/>
          </a:xfrm>
          <a:prstGeom prst="rect">
            <a:avLst/>
          </a:prstGeom>
        </p:spPr>
      </p:pic>
    </p:spTree>
    <p:extLst>
      <p:ext uri="{BB962C8B-B14F-4D97-AF65-F5344CB8AC3E}">
        <p14:creationId xmlns:p14="http://schemas.microsoft.com/office/powerpoint/2010/main" val="25530608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9766C46-4677-AD11-30AD-BE2A9C5450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8585" y="-6628489"/>
            <a:ext cx="10874829" cy="13388518"/>
          </a:xfrm>
          <a:prstGeom prst="rect">
            <a:avLst/>
          </a:prstGeom>
        </p:spPr>
      </p:pic>
    </p:spTree>
    <p:extLst>
      <p:ext uri="{BB962C8B-B14F-4D97-AF65-F5344CB8AC3E}">
        <p14:creationId xmlns:p14="http://schemas.microsoft.com/office/powerpoint/2010/main" val="27385596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a:extLst>
              <a:ext uri="{FF2B5EF4-FFF2-40B4-BE49-F238E27FC236}">
                <a16:creationId xmlns:a16="http://schemas.microsoft.com/office/drawing/2014/main" id="{788E6DAF-0FB5-E5E9-5DD9-BCD781897B68}"/>
              </a:ext>
            </a:extLst>
          </p:cNvPr>
          <p:cNvSpPr/>
          <p:nvPr/>
        </p:nvSpPr>
        <p:spPr>
          <a:xfrm>
            <a:off x="5847346" y="0"/>
            <a:ext cx="6344653" cy="6858000"/>
          </a:xfrm>
          <a:prstGeom prst="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6">
            <a:extLst>
              <a:ext uri="{FF2B5EF4-FFF2-40B4-BE49-F238E27FC236}">
                <a16:creationId xmlns:a16="http://schemas.microsoft.com/office/drawing/2014/main" id="{F6EC3ADC-F1E6-BE4C-E468-960CF3E70A48}"/>
              </a:ext>
            </a:extLst>
          </p:cNvPr>
          <p:cNvSpPr txBox="1"/>
          <p:nvPr/>
        </p:nvSpPr>
        <p:spPr>
          <a:xfrm>
            <a:off x="5847345" y="2367171"/>
            <a:ext cx="6344654" cy="1938992"/>
          </a:xfrm>
          <a:prstGeom prst="rect">
            <a:avLst/>
          </a:prstGeom>
          <a:noFill/>
        </p:spPr>
        <p:txBody>
          <a:bodyPr wrap="square" rtlCol="0">
            <a:spAutoFit/>
          </a:bodyPr>
          <a:lstStyle/>
          <a:p>
            <a:pPr algn="ctr" rtl="1"/>
            <a:r>
              <a:rPr lang="ar-SA" sz="6000" dirty="0">
                <a:solidFill>
                  <a:schemeClr val="bg1"/>
                </a:solidFill>
              </a:rPr>
              <a:t>مخطط</a:t>
            </a:r>
            <a:endParaRPr lang="ar-SA" sz="3600" dirty="0">
              <a:solidFill>
                <a:schemeClr val="bg1"/>
              </a:solidFill>
            </a:endParaRPr>
          </a:p>
          <a:p>
            <a:pPr algn="ctr" rtl="1"/>
            <a:r>
              <a:rPr lang="ar-SA" sz="6000" b="1" dirty="0">
                <a:solidFill>
                  <a:schemeClr val="bg1"/>
                </a:solidFill>
              </a:rPr>
              <a:t>شؤون الطلاب</a:t>
            </a:r>
            <a:endParaRPr lang="en-US" sz="4400" b="1" dirty="0">
              <a:solidFill>
                <a:schemeClr val="bg1"/>
              </a:solidFill>
            </a:endParaRPr>
          </a:p>
        </p:txBody>
      </p:sp>
      <p:sp>
        <p:nvSpPr>
          <p:cNvPr id="7" name="TextBox 6">
            <a:extLst>
              <a:ext uri="{FF2B5EF4-FFF2-40B4-BE49-F238E27FC236}">
                <a16:creationId xmlns:a16="http://schemas.microsoft.com/office/drawing/2014/main" id="{2B375C47-A45F-873B-9757-967252890B43}"/>
              </a:ext>
            </a:extLst>
          </p:cNvPr>
          <p:cNvSpPr txBox="1"/>
          <p:nvPr/>
        </p:nvSpPr>
        <p:spPr>
          <a:xfrm>
            <a:off x="5847346" y="214090"/>
            <a:ext cx="6344654" cy="830997"/>
          </a:xfrm>
          <a:prstGeom prst="rect">
            <a:avLst/>
          </a:prstGeom>
          <a:noFill/>
        </p:spPr>
        <p:txBody>
          <a:bodyPr wrap="square" rtlCol="0">
            <a:spAutoFit/>
          </a:bodyPr>
          <a:lstStyle/>
          <a:p>
            <a:pPr algn="ctr" rtl="1"/>
            <a:r>
              <a:rPr lang="ar-SA" sz="3200" b="1" dirty="0">
                <a:solidFill>
                  <a:schemeClr val="bg1"/>
                </a:solidFill>
              </a:rPr>
              <a:t>مخططات   </a:t>
            </a:r>
            <a:r>
              <a:rPr lang="en-US" sz="3200" b="1" dirty="0">
                <a:solidFill>
                  <a:schemeClr val="bg1"/>
                </a:solidFill>
              </a:rPr>
              <a:t>Sequence Diagram</a:t>
            </a:r>
          </a:p>
          <a:p>
            <a:pPr algn="ctr" rtl="1"/>
            <a:endParaRPr lang="ar-SA" sz="1600" dirty="0">
              <a:solidFill>
                <a:schemeClr val="bg1"/>
              </a:solidFill>
            </a:endParaRPr>
          </a:p>
        </p:txBody>
      </p:sp>
      <p:pic>
        <p:nvPicPr>
          <p:cNvPr id="6" name="Picture 5">
            <a:extLst>
              <a:ext uri="{FF2B5EF4-FFF2-40B4-BE49-F238E27FC236}">
                <a16:creationId xmlns:a16="http://schemas.microsoft.com/office/drawing/2014/main" id="{96FF6A67-1C30-E500-ACB7-E32896EBF8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013" y="0"/>
            <a:ext cx="5478389" cy="6858000"/>
          </a:xfrm>
          <a:prstGeom prst="rect">
            <a:avLst/>
          </a:prstGeom>
        </p:spPr>
      </p:pic>
    </p:spTree>
    <p:extLst>
      <p:ext uri="{BB962C8B-B14F-4D97-AF65-F5344CB8AC3E}">
        <p14:creationId xmlns:p14="http://schemas.microsoft.com/office/powerpoint/2010/main" val="14609000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6FF6A67-1C30-E500-ACB7-E32896EBF8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4623" y="0"/>
            <a:ext cx="10602753" cy="13272821"/>
          </a:xfrm>
          <a:prstGeom prst="rect">
            <a:avLst/>
          </a:prstGeom>
        </p:spPr>
      </p:pic>
    </p:spTree>
    <p:extLst>
      <p:ext uri="{BB962C8B-B14F-4D97-AF65-F5344CB8AC3E}">
        <p14:creationId xmlns:p14="http://schemas.microsoft.com/office/powerpoint/2010/main" val="34705524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6FF6A67-1C30-E500-ACB7-E32896EBF8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4623" y="-6480135"/>
            <a:ext cx="10602753" cy="13272821"/>
          </a:xfrm>
          <a:prstGeom prst="rect">
            <a:avLst/>
          </a:prstGeom>
        </p:spPr>
      </p:pic>
    </p:spTree>
    <p:extLst>
      <p:ext uri="{BB962C8B-B14F-4D97-AF65-F5344CB8AC3E}">
        <p14:creationId xmlns:p14="http://schemas.microsoft.com/office/powerpoint/2010/main" val="13943181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a:extLst>
              <a:ext uri="{FF2B5EF4-FFF2-40B4-BE49-F238E27FC236}">
                <a16:creationId xmlns:a16="http://schemas.microsoft.com/office/drawing/2014/main" id="{788E6DAF-0FB5-E5E9-5DD9-BCD781897B68}"/>
              </a:ext>
            </a:extLst>
          </p:cNvPr>
          <p:cNvSpPr/>
          <p:nvPr/>
        </p:nvSpPr>
        <p:spPr>
          <a:xfrm>
            <a:off x="5847346" y="0"/>
            <a:ext cx="6344653" cy="6858000"/>
          </a:xfrm>
          <a:prstGeom prst="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6">
            <a:extLst>
              <a:ext uri="{FF2B5EF4-FFF2-40B4-BE49-F238E27FC236}">
                <a16:creationId xmlns:a16="http://schemas.microsoft.com/office/drawing/2014/main" id="{F6EC3ADC-F1E6-BE4C-E468-960CF3E70A48}"/>
              </a:ext>
            </a:extLst>
          </p:cNvPr>
          <p:cNvSpPr txBox="1"/>
          <p:nvPr/>
        </p:nvSpPr>
        <p:spPr>
          <a:xfrm>
            <a:off x="5847345" y="2367171"/>
            <a:ext cx="6344654" cy="1938992"/>
          </a:xfrm>
          <a:prstGeom prst="rect">
            <a:avLst/>
          </a:prstGeom>
          <a:noFill/>
        </p:spPr>
        <p:txBody>
          <a:bodyPr wrap="square" rtlCol="0">
            <a:spAutoFit/>
          </a:bodyPr>
          <a:lstStyle/>
          <a:p>
            <a:pPr algn="ctr" rtl="1"/>
            <a:r>
              <a:rPr lang="ar-SA" sz="6000" dirty="0">
                <a:solidFill>
                  <a:schemeClr val="bg1"/>
                </a:solidFill>
              </a:rPr>
              <a:t>مخطط</a:t>
            </a:r>
            <a:endParaRPr lang="ar-SA" sz="3600" dirty="0">
              <a:solidFill>
                <a:schemeClr val="bg1"/>
              </a:solidFill>
            </a:endParaRPr>
          </a:p>
          <a:p>
            <a:pPr algn="ctr" rtl="1"/>
            <a:r>
              <a:rPr lang="ar-SA" sz="6000" b="1" dirty="0">
                <a:solidFill>
                  <a:schemeClr val="bg1"/>
                </a:solidFill>
              </a:rPr>
              <a:t>الدكتور</a:t>
            </a:r>
            <a:endParaRPr lang="en-US" sz="4400" b="1" dirty="0">
              <a:solidFill>
                <a:schemeClr val="bg1"/>
              </a:solidFill>
            </a:endParaRPr>
          </a:p>
        </p:txBody>
      </p:sp>
      <p:sp>
        <p:nvSpPr>
          <p:cNvPr id="7" name="TextBox 6">
            <a:extLst>
              <a:ext uri="{FF2B5EF4-FFF2-40B4-BE49-F238E27FC236}">
                <a16:creationId xmlns:a16="http://schemas.microsoft.com/office/drawing/2014/main" id="{2B375C47-A45F-873B-9757-967252890B43}"/>
              </a:ext>
            </a:extLst>
          </p:cNvPr>
          <p:cNvSpPr txBox="1"/>
          <p:nvPr/>
        </p:nvSpPr>
        <p:spPr>
          <a:xfrm>
            <a:off x="5847346" y="214090"/>
            <a:ext cx="6344654" cy="830997"/>
          </a:xfrm>
          <a:prstGeom prst="rect">
            <a:avLst/>
          </a:prstGeom>
          <a:noFill/>
        </p:spPr>
        <p:txBody>
          <a:bodyPr wrap="square" rtlCol="0">
            <a:spAutoFit/>
          </a:bodyPr>
          <a:lstStyle/>
          <a:p>
            <a:pPr algn="ctr" rtl="1"/>
            <a:r>
              <a:rPr lang="ar-SA" sz="3200" b="1" dirty="0">
                <a:solidFill>
                  <a:schemeClr val="bg1"/>
                </a:solidFill>
              </a:rPr>
              <a:t>مخططات   </a:t>
            </a:r>
            <a:r>
              <a:rPr lang="en-US" sz="3200" b="1" dirty="0">
                <a:solidFill>
                  <a:schemeClr val="bg1"/>
                </a:solidFill>
              </a:rPr>
              <a:t>Sequence Diagram</a:t>
            </a:r>
          </a:p>
          <a:p>
            <a:pPr algn="ctr" rtl="1"/>
            <a:endParaRPr lang="ar-SA" sz="1600" dirty="0">
              <a:solidFill>
                <a:schemeClr val="bg1"/>
              </a:solidFill>
            </a:endParaRPr>
          </a:p>
        </p:txBody>
      </p:sp>
      <p:pic>
        <p:nvPicPr>
          <p:cNvPr id="3" name="Picture 2">
            <a:extLst>
              <a:ext uri="{FF2B5EF4-FFF2-40B4-BE49-F238E27FC236}">
                <a16:creationId xmlns:a16="http://schemas.microsoft.com/office/drawing/2014/main" id="{ACE37E25-8EB3-07B0-79BC-9BA0A72A3F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6505" y="0"/>
            <a:ext cx="4672875" cy="6858000"/>
          </a:xfrm>
          <a:prstGeom prst="rect">
            <a:avLst/>
          </a:prstGeom>
        </p:spPr>
      </p:pic>
    </p:spTree>
    <p:extLst>
      <p:ext uri="{BB962C8B-B14F-4D97-AF65-F5344CB8AC3E}">
        <p14:creationId xmlns:p14="http://schemas.microsoft.com/office/powerpoint/2010/main" val="22679678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CE37E25-8EB3-07B0-79BC-9BA0A72A3F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9667" y="65314"/>
            <a:ext cx="9172666" cy="13461979"/>
          </a:xfrm>
          <a:prstGeom prst="rect">
            <a:avLst/>
          </a:prstGeom>
        </p:spPr>
      </p:pic>
    </p:spTree>
    <p:extLst>
      <p:ext uri="{BB962C8B-B14F-4D97-AF65-F5344CB8AC3E}">
        <p14:creationId xmlns:p14="http://schemas.microsoft.com/office/powerpoint/2010/main" val="41321486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CE37E25-8EB3-07B0-79BC-9BA0A72A3F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9667" y="-6669293"/>
            <a:ext cx="9172666" cy="13461979"/>
          </a:xfrm>
          <a:prstGeom prst="rect">
            <a:avLst/>
          </a:prstGeom>
        </p:spPr>
      </p:pic>
    </p:spTree>
    <p:extLst>
      <p:ext uri="{BB962C8B-B14F-4D97-AF65-F5344CB8AC3E}">
        <p14:creationId xmlns:p14="http://schemas.microsoft.com/office/powerpoint/2010/main" val="10771935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a:extLst>
              <a:ext uri="{FF2B5EF4-FFF2-40B4-BE49-F238E27FC236}">
                <a16:creationId xmlns:a16="http://schemas.microsoft.com/office/drawing/2014/main" id="{788E6DAF-0FB5-E5E9-5DD9-BCD781897B68}"/>
              </a:ext>
            </a:extLst>
          </p:cNvPr>
          <p:cNvSpPr/>
          <p:nvPr/>
        </p:nvSpPr>
        <p:spPr>
          <a:xfrm>
            <a:off x="5847346" y="0"/>
            <a:ext cx="6344653" cy="6858000"/>
          </a:xfrm>
          <a:prstGeom prst="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6">
            <a:extLst>
              <a:ext uri="{FF2B5EF4-FFF2-40B4-BE49-F238E27FC236}">
                <a16:creationId xmlns:a16="http://schemas.microsoft.com/office/drawing/2014/main" id="{F6EC3ADC-F1E6-BE4C-E468-960CF3E70A48}"/>
              </a:ext>
            </a:extLst>
          </p:cNvPr>
          <p:cNvSpPr txBox="1"/>
          <p:nvPr/>
        </p:nvSpPr>
        <p:spPr>
          <a:xfrm>
            <a:off x="5847345" y="2367171"/>
            <a:ext cx="6344654" cy="1938992"/>
          </a:xfrm>
          <a:prstGeom prst="rect">
            <a:avLst/>
          </a:prstGeom>
          <a:noFill/>
        </p:spPr>
        <p:txBody>
          <a:bodyPr wrap="square" rtlCol="0">
            <a:spAutoFit/>
          </a:bodyPr>
          <a:lstStyle/>
          <a:p>
            <a:pPr algn="ctr" rtl="1"/>
            <a:r>
              <a:rPr lang="ar-SA" sz="6000" dirty="0">
                <a:solidFill>
                  <a:schemeClr val="bg1"/>
                </a:solidFill>
              </a:rPr>
              <a:t>مخطط</a:t>
            </a:r>
            <a:endParaRPr lang="ar-SA" sz="3600" dirty="0">
              <a:solidFill>
                <a:schemeClr val="bg1"/>
              </a:solidFill>
            </a:endParaRPr>
          </a:p>
          <a:p>
            <a:pPr algn="ctr" rtl="1"/>
            <a:r>
              <a:rPr lang="ar-SA" sz="6000" b="1" dirty="0">
                <a:solidFill>
                  <a:schemeClr val="bg1"/>
                </a:solidFill>
              </a:rPr>
              <a:t>الطالب</a:t>
            </a:r>
            <a:endParaRPr lang="en-US" sz="4400" b="1" dirty="0">
              <a:solidFill>
                <a:schemeClr val="bg1"/>
              </a:solidFill>
            </a:endParaRPr>
          </a:p>
        </p:txBody>
      </p:sp>
      <p:sp>
        <p:nvSpPr>
          <p:cNvPr id="7" name="TextBox 6">
            <a:extLst>
              <a:ext uri="{FF2B5EF4-FFF2-40B4-BE49-F238E27FC236}">
                <a16:creationId xmlns:a16="http://schemas.microsoft.com/office/drawing/2014/main" id="{2B375C47-A45F-873B-9757-967252890B43}"/>
              </a:ext>
            </a:extLst>
          </p:cNvPr>
          <p:cNvSpPr txBox="1"/>
          <p:nvPr/>
        </p:nvSpPr>
        <p:spPr>
          <a:xfrm>
            <a:off x="5847346" y="214090"/>
            <a:ext cx="6344654" cy="830997"/>
          </a:xfrm>
          <a:prstGeom prst="rect">
            <a:avLst/>
          </a:prstGeom>
          <a:noFill/>
        </p:spPr>
        <p:txBody>
          <a:bodyPr wrap="square" rtlCol="0">
            <a:spAutoFit/>
          </a:bodyPr>
          <a:lstStyle/>
          <a:p>
            <a:pPr algn="ctr" rtl="1"/>
            <a:r>
              <a:rPr lang="ar-SA" sz="3200" b="1" dirty="0">
                <a:solidFill>
                  <a:schemeClr val="bg1"/>
                </a:solidFill>
              </a:rPr>
              <a:t>مخططات   </a:t>
            </a:r>
            <a:r>
              <a:rPr lang="en-US" sz="3200" b="1" dirty="0">
                <a:solidFill>
                  <a:schemeClr val="bg1"/>
                </a:solidFill>
              </a:rPr>
              <a:t>Sequence Diagram</a:t>
            </a:r>
          </a:p>
          <a:p>
            <a:pPr algn="ctr" rtl="1"/>
            <a:endParaRPr lang="ar-SA" sz="1600" dirty="0">
              <a:solidFill>
                <a:schemeClr val="bg1"/>
              </a:solidFill>
            </a:endParaRPr>
          </a:p>
        </p:txBody>
      </p:sp>
      <p:pic>
        <p:nvPicPr>
          <p:cNvPr id="6" name="Picture 5">
            <a:extLst>
              <a:ext uri="{FF2B5EF4-FFF2-40B4-BE49-F238E27FC236}">
                <a16:creationId xmlns:a16="http://schemas.microsoft.com/office/drawing/2014/main" id="{D89CCB80-CD48-87E7-6ACA-E710B1FB66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084" y="0"/>
            <a:ext cx="5500032" cy="6858000"/>
          </a:xfrm>
          <a:prstGeom prst="rect">
            <a:avLst/>
          </a:prstGeom>
        </p:spPr>
      </p:pic>
    </p:spTree>
    <p:extLst>
      <p:ext uri="{BB962C8B-B14F-4D97-AF65-F5344CB8AC3E}">
        <p14:creationId xmlns:p14="http://schemas.microsoft.com/office/powerpoint/2010/main" val="26117162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89CCB80-CD48-87E7-6ACA-E710B1FB66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1256" y="97971"/>
            <a:ext cx="10409487" cy="12979608"/>
          </a:xfrm>
          <a:prstGeom prst="rect">
            <a:avLst/>
          </a:prstGeom>
        </p:spPr>
      </p:pic>
    </p:spTree>
    <p:extLst>
      <p:ext uri="{BB962C8B-B14F-4D97-AF65-F5344CB8AC3E}">
        <p14:creationId xmlns:p14="http://schemas.microsoft.com/office/powerpoint/2010/main" val="36607961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89CCB80-CD48-87E7-6ACA-E710B1FB66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1256" y="-6186922"/>
            <a:ext cx="10409487" cy="12979608"/>
          </a:xfrm>
          <a:prstGeom prst="rect">
            <a:avLst/>
          </a:prstGeom>
        </p:spPr>
      </p:pic>
    </p:spTree>
    <p:extLst>
      <p:ext uri="{BB962C8B-B14F-4D97-AF65-F5344CB8AC3E}">
        <p14:creationId xmlns:p14="http://schemas.microsoft.com/office/powerpoint/2010/main" val="32195195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a:extLst>
              <a:ext uri="{FF2B5EF4-FFF2-40B4-BE49-F238E27FC236}">
                <a16:creationId xmlns:a16="http://schemas.microsoft.com/office/drawing/2014/main" id="{5A147AB7-E514-9CD2-AB07-C9DDA2D09CE5}"/>
              </a:ext>
            </a:extLst>
          </p:cNvPr>
          <p:cNvSpPr/>
          <p:nvPr/>
        </p:nvSpPr>
        <p:spPr>
          <a:xfrm>
            <a:off x="5847346" y="0"/>
            <a:ext cx="6344653" cy="6858000"/>
          </a:xfrm>
          <a:prstGeom prst="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6">
            <a:extLst>
              <a:ext uri="{FF2B5EF4-FFF2-40B4-BE49-F238E27FC236}">
                <a16:creationId xmlns:a16="http://schemas.microsoft.com/office/drawing/2014/main" id="{667BFFF1-6451-F3D6-D33F-2A0C8CD30E89}"/>
              </a:ext>
            </a:extLst>
          </p:cNvPr>
          <p:cNvSpPr txBox="1"/>
          <p:nvPr/>
        </p:nvSpPr>
        <p:spPr>
          <a:xfrm>
            <a:off x="5847345" y="2367171"/>
            <a:ext cx="6344654" cy="1938992"/>
          </a:xfrm>
          <a:prstGeom prst="rect">
            <a:avLst/>
          </a:prstGeom>
          <a:noFill/>
        </p:spPr>
        <p:txBody>
          <a:bodyPr wrap="square" rtlCol="0">
            <a:spAutoFit/>
          </a:bodyPr>
          <a:lstStyle/>
          <a:p>
            <a:pPr algn="ctr" rtl="1"/>
            <a:r>
              <a:rPr lang="ar-SA" sz="6000" dirty="0">
                <a:solidFill>
                  <a:schemeClr val="bg1"/>
                </a:solidFill>
              </a:rPr>
              <a:t>مخطط</a:t>
            </a:r>
            <a:endParaRPr lang="ar-SA" sz="3600" dirty="0">
              <a:solidFill>
                <a:schemeClr val="bg1"/>
              </a:solidFill>
            </a:endParaRPr>
          </a:p>
          <a:p>
            <a:pPr algn="ctr" rtl="1"/>
            <a:r>
              <a:rPr lang="en-US" sz="6000" b="1" dirty="0">
                <a:solidFill>
                  <a:schemeClr val="bg1"/>
                </a:solidFill>
              </a:rPr>
              <a:t>ER Diagram</a:t>
            </a:r>
            <a:endParaRPr lang="en-US" sz="4400" b="1" dirty="0">
              <a:solidFill>
                <a:schemeClr val="bg1"/>
              </a:solidFill>
            </a:endParaRPr>
          </a:p>
        </p:txBody>
      </p:sp>
      <p:pic>
        <p:nvPicPr>
          <p:cNvPr id="6" name="Picture 5">
            <a:extLst>
              <a:ext uri="{FF2B5EF4-FFF2-40B4-BE49-F238E27FC236}">
                <a16:creationId xmlns:a16="http://schemas.microsoft.com/office/drawing/2014/main" id="{21197A59-A563-7396-F4C9-43C9CD859DE1}"/>
              </a:ext>
            </a:extLst>
          </p:cNvPr>
          <p:cNvPicPr>
            <a:picLocks noChangeAspect="1"/>
          </p:cNvPicPr>
          <p:nvPr/>
        </p:nvPicPr>
        <p:blipFill rotWithShape="1">
          <a:blip r:embed="rId2">
            <a:extLst>
              <a:ext uri="{28A0092B-C50C-407E-A947-70E740481C1C}">
                <a14:useLocalDpi xmlns:a14="http://schemas.microsoft.com/office/drawing/2010/main" val="0"/>
              </a:ext>
            </a:extLst>
          </a:blip>
          <a:srcRect b="19722"/>
          <a:stretch/>
        </p:blipFill>
        <p:spPr>
          <a:xfrm>
            <a:off x="76200" y="322004"/>
            <a:ext cx="5670289" cy="6029325"/>
          </a:xfrm>
          <a:prstGeom prst="rect">
            <a:avLst/>
          </a:prstGeom>
        </p:spPr>
      </p:pic>
    </p:spTree>
    <p:extLst>
      <p:ext uri="{BB962C8B-B14F-4D97-AF65-F5344CB8AC3E}">
        <p14:creationId xmlns:p14="http://schemas.microsoft.com/office/powerpoint/2010/main" val="5116967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a:extLst>
              <a:ext uri="{FF2B5EF4-FFF2-40B4-BE49-F238E27FC236}">
                <a16:creationId xmlns:a16="http://schemas.microsoft.com/office/drawing/2014/main" id="{6AED3ED2-B35A-E8FB-579C-441789A72A35}"/>
              </a:ext>
            </a:extLst>
          </p:cNvPr>
          <p:cNvPicPr>
            <a:picLocks noChangeAspect="1"/>
          </p:cNvPicPr>
          <p:nvPr/>
        </p:nvPicPr>
        <p:blipFill rotWithShape="1">
          <a:blip r:embed="rId2">
            <a:extLst>
              <a:ext uri="{28A0092B-C50C-407E-A947-70E740481C1C}">
                <a14:useLocalDpi xmlns:a14="http://schemas.microsoft.com/office/drawing/2010/main" val="0"/>
              </a:ext>
            </a:extLst>
          </a:blip>
          <a:srcRect b="19722"/>
          <a:stretch/>
        </p:blipFill>
        <p:spPr>
          <a:xfrm>
            <a:off x="904875" y="0"/>
            <a:ext cx="10382250" cy="11039642"/>
          </a:xfrm>
          <a:prstGeom prst="rect">
            <a:avLst/>
          </a:prstGeom>
        </p:spPr>
      </p:pic>
    </p:spTree>
    <p:extLst>
      <p:ext uri="{BB962C8B-B14F-4D97-AF65-F5344CB8AC3E}">
        <p14:creationId xmlns:p14="http://schemas.microsoft.com/office/powerpoint/2010/main" val="28658410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a:extLst>
              <a:ext uri="{FF2B5EF4-FFF2-40B4-BE49-F238E27FC236}">
                <a16:creationId xmlns:a16="http://schemas.microsoft.com/office/drawing/2014/main" id="{6AED3ED2-B35A-E8FB-579C-441789A72A35}"/>
              </a:ext>
            </a:extLst>
          </p:cNvPr>
          <p:cNvPicPr>
            <a:picLocks noChangeAspect="1"/>
          </p:cNvPicPr>
          <p:nvPr/>
        </p:nvPicPr>
        <p:blipFill rotWithShape="1">
          <a:blip r:embed="rId2">
            <a:extLst>
              <a:ext uri="{28A0092B-C50C-407E-A947-70E740481C1C}">
                <a14:useLocalDpi xmlns:a14="http://schemas.microsoft.com/office/drawing/2010/main" val="0"/>
              </a:ext>
            </a:extLst>
          </a:blip>
          <a:srcRect b="19722"/>
          <a:stretch/>
        </p:blipFill>
        <p:spPr>
          <a:xfrm>
            <a:off x="904875" y="-4181642"/>
            <a:ext cx="10382250" cy="11039642"/>
          </a:xfrm>
          <a:prstGeom prst="rect">
            <a:avLst/>
          </a:prstGeom>
        </p:spPr>
      </p:pic>
    </p:spTree>
    <p:extLst>
      <p:ext uri="{BB962C8B-B14F-4D97-AF65-F5344CB8AC3E}">
        <p14:creationId xmlns:p14="http://schemas.microsoft.com/office/powerpoint/2010/main" val="28308329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a:extLst>
              <a:ext uri="{FF2B5EF4-FFF2-40B4-BE49-F238E27FC236}">
                <a16:creationId xmlns:a16="http://schemas.microsoft.com/office/drawing/2014/main" id="{F48224E0-D587-6A5D-A0C1-3DB4024DDF02}"/>
              </a:ext>
            </a:extLst>
          </p:cNvPr>
          <p:cNvSpPr/>
          <p:nvPr/>
        </p:nvSpPr>
        <p:spPr>
          <a:xfrm>
            <a:off x="0" y="0"/>
            <a:ext cx="12192000" cy="6858000"/>
          </a:xfrm>
          <a:prstGeom prst="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6">
            <a:extLst>
              <a:ext uri="{FF2B5EF4-FFF2-40B4-BE49-F238E27FC236}">
                <a16:creationId xmlns:a16="http://schemas.microsoft.com/office/drawing/2014/main" id="{854D0E8D-49D3-1EC4-8ACF-E0A6A0EC4A07}"/>
              </a:ext>
            </a:extLst>
          </p:cNvPr>
          <p:cNvSpPr txBox="1"/>
          <p:nvPr/>
        </p:nvSpPr>
        <p:spPr>
          <a:xfrm>
            <a:off x="0" y="2644170"/>
            <a:ext cx="12192000" cy="1569660"/>
          </a:xfrm>
          <a:prstGeom prst="rect">
            <a:avLst/>
          </a:prstGeom>
          <a:noFill/>
        </p:spPr>
        <p:txBody>
          <a:bodyPr wrap="square" rtlCol="0">
            <a:spAutoFit/>
          </a:bodyPr>
          <a:lstStyle/>
          <a:p>
            <a:pPr algn="ctr" rtl="1"/>
            <a:r>
              <a:rPr lang="ar-SA" sz="9600" b="1" dirty="0">
                <a:solidFill>
                  <a:schemeClr val="bg1"/>
                </a:solidFill>
              </a:rPr>
              <a:t>النتائج والتوصيات</a:t>
            </a:r>
            <a:endParaRPr lang="en-US" sz="7200" b="1" dirty="0">
              <a:solidFill>
                <a:schemeClr val="bg1"/>
              </a:solidFill>
            </a:endParaRPr>
          </a:p>
        </p:txBody>
      </p:sp>
    </p:spTree>
    <p:extLst>
      <p:ext uri="{BB962C8B-B14F-4D97-AF65-F5344CB8AC3E}">
        <p14:creationId xmlns:p14="http://schemas.microsoft.com/office/powerpoint/2010/main" val="287865718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PPTLabsHighlightBulletsSlide202406012237556444">
    <p:spTree>
      <p:nvGrpSpPr>
        <p:cNvPr id="1" name=""/>
        <p:cNvGrpSpPr/>
        <p:nvPr/>
      </p:nvGrpSpPr>
      <p:grpSpPr>
        <a:xfrm>
          <a:off x="0" y="0"/>
          <a:ext cx="0" cy="0"/>
          <a:chOff x="0" y="0"/>
          <a:chExt cx="0" cy="0"/>
        </a:xfrm>
      </p:grpSpPr>
      <p:sp>
        <p:nvSpPr>
          <p:cNvPr id="2" name="TextBox 10">
            <a:extLst>
              <a:ext uri="{FF2B5EF4-FFF2-40B4-BE49-F238E27FC236}">
                <a16:creationId xmlns:a16="http://schemas.microsoft.com/office/drawing/2014/main" id="{9C7FB4F5-CDBB-8143-79EE-9DBC17AED271}"/>
              </a:ext>
            </a:extLst>
          </p:cNvPr>
          <p:cNvSpPr txBox="1"/>
          <p:nvPr/>
        </p:nvSpPr>
        <p:spPr>
          <a:xfrm>
            <a:off x="9063789" y="490568"/>
            <a:ext cx="3128211" cy="646331"/>
          </a:xfrm>
          <a:prstGeom prst="rect">
            <a:avLst/>
          </a:prstGeom>
          <a:solidFill>
            <a:schemeClr val="accent1">
              <a:lumMod val="50000"/>
            </a:schemeClr>
          </a:solidFill>
        </p:spPr>
        <p:txBody>
          <a:bodyPr wrap="square" rtlCol="0">
            <a:spAutoFit/>
          </a:bodyPr>
          <a:lstStyle/>
          <a:p>
            <a:pPr algn="ctr" rtl="1"/>
            <a:r>
              <a:rPr lang="ar-SA" sz="3600" b="1" dirty="0">
                <a:solidFill>
                  <a:schemeClr val="bg1"/>
                </a:solidFill>
                <a:latin typeface="Tajawal" panose="00000500000000000000" pitchFamily="2" charset="-78"/>
              </a:rPr>
              <a:t>النتائج</a:t>
            </a:r>
          </a:p>
        </p:txBody>
      </p:sp>
      <p:sp>
        <p:nvSpPr>
          <p:cNvPr id="4" name="PPTLabsHighlightBackgroundShape202406012237556564">
            <a:extLst>
              <a:ext uri="{FF2B5EF4-FFF2-40B4-BE49-F238E27FC236}">
                <a16:creationId xmlns:a16="http://schemas.microsoft.com/office/drawing/2014/main" id="{AA452E19-2C0A-1058-7FD3-33D71AB0EE93}"/>
              </a:ext>
            </a:extLst>
          </p:cNvPr>
          <p:cNvSpPr>
            <a:spLocks/>
          </p:cNvSpPr>
          <p:nvPr>
            <p:custDataLst>
              <p:tags r:id="rId1"/>
            </p:custDataLst>
          </p:nvPr>
        </p:nvSpPr>
        <p:spPr>
          <a:xfrm>
            <a:off x="3699968" y="2221451"/>
            <a:ext cx="7329551" cy="54864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PTLabsHighlightBackgroundShape202406012237556643">
            <a:extLst>
              <a:ext uri="{FF2B5EF4-FFF2-40B4-BE49-F238E27FC236}">
                <a16:creationId xmlns:a16="http://schemas.microsoft.com/office/drawing/2014/main" id="{B27432D6-1283-A04A-620A-42A3833F16E8}"/>
              </a:ext>
            </a:extLst>
          </p:cNvPr>
          <p:cNvSpPr>
            <a:spLocks/>
          </p:cNvSpPr>
          <p:nvPr>
            <p:custDataLst>
              <p:tags r:id="rId2"/>
            </p:custDataLst>
          </p:nvPr>
        </p:nvSpPr>
        <p:spPr>
          <a:xfrm>
            <a:off x="3855543" y="3318731"/>
            <a:ext cx="7173976" cy="54864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PTLabsHighlightBackgroundShape202406012237556723">
            <a:extLst>
              <a:ext uri="{FF2B5EF4-FFF2-40B4-BE49-F238E27FC236}">
                <a16:creationId xmlns:a16="http://schemas.microsoft.com/office/drawing/2014/main" id="{B804AAE5-8B70-4D3E-9305-C6D1542161B0}"/>
              </a:ext>
            </a:extLst>
          </p:cNvPr>
          <p:cNvSpPr/>
          <p:nvPr>
            <p:custDataLst>
              <p:tags r:id="rId3"/>
            </p:custDataLst>
          </p:nvPr>
        </p:nvSpPr>
        <p:spPr>
          <a:xfrm>
            <a:off x="3388818" y="4416011"/>
            <a:ext cx="7640701" cy="54864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HighlightBackgroundShape6c591333-174c-40fc-85af-1151523b67d7">
            <a:extLst>
              <a:ext uri="{FF2B5EF4-FFF2-40B4-BE49-F238E27FC236}">
                <a16:creationId xmlns:a16="http://schemas.microsoft.com/office/drawing/2014/main" id="{F1F33B9F-F4BE-42C1-854D-7480B0BA8B2E}"/>
              </a:ext>
            </a:extLst>
          </p:cNvPr>
          <p:cNvSpPr txBox="1"/>
          <p:nvPr/>
        </p:nvSpPr>
        <p:spPr>
          <a:xfrm>
            <a:off x="3216542" y="2175731"/>
            <a:ext cx="8419291" cy="2862322"/>
          </a:xfrm>
          <a:prstGeom prst="rect">
            <a:avLst/>
          </a:prstGeom>
          <a:noFill/>
        </p:spPr>
        <p:txBody>
          <a:bodyPr wrap="none" rtlCol="0">
            <a:spAutoFit/>
          </a:bodyPr>
          <a:lstStyle/>
          <a:p>
            <a:pPr marL="514350" indent="-514350" algn="r" rtl="1">
              <a:buFont typeface="+mj-lt"/>
              <a:buAutoNum type="arabicPeriod"/>
            </a:pPr>
            <a:r>
              <a:rPr lang="ar-SA" sz="3600" dirty="0"/>
              <a:t>فعالية النظام في إدارة الشؤون الطلابية والأكاديمية</a:t>
            </a:r>
          </a:p>
          <a:p>
            <a:pPr marL="514350" indent="-514350" algn="r" rtl="1">
              <a:buFont typeface="+mj-lt"/>
              <a:buAutoNum type="arabicPeriod"/>
            </a:pPr>
            <a:endParaRPr lang="ar-SA" sz="3600" dirty="0"/>
          </a:p>
          <a:p>
            <a:pPr marL="514350" indent="-514350" algn="r" rtl="1">
              <a:buFont typeface="+mj-lt"/>
              <a:buAutoNum type="arabicPeriod"/>
            </a:pPr>
            <a:r>
              <a:rPr lang="ar-SA" sz="3600" dirty="0"/>
              <a:t>تحسين التواصل والتفاعل بين الطلاب والمدرسين</a:t>
            </a:r>
          </a:p>
          <a:p>
            <a:pPr marL="514350" indent="-514350" algn="r" rtl="1">
              <a:buFont typeface="+mj-lt"/>
              <a:buAutoNum type="arabicPeriod"/>
            </a:pPr>
            <a:endParaRPr lang="ar-SA" sz="3600" dirty="0"/>
          </a:p>
          <a:p>
            <a:pPr marL="514350" indent="-514350" algn="r" rtl="1">
              <a:buFont typeface="+mj-lt"/>
              <a:buAutoNum type="arabicPeriod"/>
            </a:pPr>
            <a:r>
              <a:rPr lang="ar-SA" sz="3600" dirty="0"/>
              <a:t>تمكين رئيس الجامعة من اتخاذ القرارات الاستراتيجية</a:t>
            </a:r>
          </a:p>
        </p:txBody>
      </p:sp>
    </p:spTree>
    <p:extLst>
      <p:ext uri="{BB962C8B-B14F-4D97-AF65-F5344CB8AC3E}">
        <p14:creationId xmlns:p14="http://schemas.microsoft.com/office/powerpoint/2010/main" val="1440776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fill="hold" grpId="0" nodeType="clickEffect">
                                  <p:stCondLst>
                                    <p:cond delay="0"/>
                                  </p:stCondLst>
                                  <p:childTnLst>
                                    <p:animMotion origin="layout" path="M 0 0 C 0.003190104 0.08000001 0.003190104 0.08000001 0.006380208 0.16 E" pathEditMode="relative" ptsTypes="">
                                      <p:cBhvr>
                                        <p:cTn id="11" dur="500" fill="hold"/>
                                        <p:tgtEl>
                                          <p:spTgt spid="4"/>
                                        </p:tgtEl>
                                        <p:attrNameLst>
                                          <p:attrName>ppt_x</p:attrName>
                                          <p:attrName>ppt_y</p:attrName>
                                        </p:attrNameLst>
                                      </p:cBhvr>
                                    </p:animMotion>
                                  </p:childTnLst>
                                </p:cTn>
                              </p:par>
                              <p:par>
                                <p:cTn id="12" presetID="6" presetClass="emph" presetSubtype="0" fill="hold" grpId="1" nodeType="withEffect">
                                  <p:stCondLst>
                                    <p:cond delay="0"/>
                                  </p:stCondLst>
                                  <p:childTnLst>
                                    <p:animScale>
                                      <p:cBhvr>
                                        <p:cTn id="13" dur="500" fill="hold"/>
                                        <p:tgtEl>
                                          <p:spTgt spid="4"/>
                                        </p:tgtEl>
                                      </p:cBhvr>
                                      <p:by x="97877" y="100000"/>
                                    </p:animScale>
                                  </p:childTnLst>
                                </p:cTn>
                              </p:par>
                            </p:childTnLst>
                          </p:cTn>
                        </p:par>
                        <p:par>
                          <p:cTn id="14" fill="hold">
                            <p:stCondLst>
                              <p:cond delay="500"/>
                            </p:stCondLst>
                            <p:childTnLst>
                              <p:par>
                                <p:cTn id="15" presetID="1"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0" presetClass="exit" presetSubtype="0" fill="hold" grpId="2" nodeType="withEffect">
                                  <p:stCondLst>
                                    <p:cond delay="0"/>
                                  </p:stCondLst>
                                  <p:childTnLst>
                                    <p:animEffect transition="out" filter="fade">
                                      <p:cBhvr>
                                        <p:cTn id="18" dur="500"/>
                                        <p:tgtEl>
                                          <p:spTgt spid="4"/>
                                        </p:tgtEl>
                                      </p:cBhvr>
                                    </p:animEffect>
                                    <p:set>
                                      <p:cBhvr>
                                        <p:cTn id="19" dur="1" fill="hold">
                                          <p:stCondLst>
                                            <p:cond delay="499"/>
                                          </p:stCondLst>
                                        </p:cTn>
                                        <p:tgtEl>
                                          <p:spTgt spid="4"/>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42" presetClass="path" presetSubtype="0" fill="hold" grpId="1" nodeType="clickEffect">
                                  <p:stCondLst>
                                    <p:cond delay="0"/>
                                  </p:stCondLst>
                                  <p:childTnLst>
                                    <p:animMotion origin="layout" path="M 0 0 C -0.009570313 0.07999999 -0.009570313 0.07999999 -0.01914063 0.16 E" pathEditMode="relative" ptsTypes="">
                                      <p:cBhvr>
                                        <p:cTn id="23" dur="500" fill="hold"/>
                                        <p:tgtEl>
                                          <p:spTgt spid="5"/>
                                        </p:tgtEl>
                                        <p:attrNameLst>
                                          <p:attrName>ppt_x</p:attrName>
                                          <p:attrName>ppt_y</p:attrName>
                                        </p:attrNameLst>
                                      </p:cBhvr>
                                    </p:animMotion>
                                  </p:childTnLst>
                                </p:cTn>
                              </p:par>
                              <p:par>
                                <p:cTn id="24" presetID="6" presetClass="emph" presetSubtype="0" fill="hold" grpId="2" nodeType="withEffect">
                                  <p:stCondLst>
                                    <p:cond delay="0"/>
                                  </p:stCondLst>
                                  <p:childTnLst>
                                    <p:animScale>
                                      <p:cBhvr>
                                        <p:cTn id="25" dur="500" fill="hold"/>
                                        <p:tgtEl>
                                          <p:spTgt spid="5"/>
                                        </p:tgtEl>
                                      </p:cBhvr>
                                      <p:by x="106506" y="100000"/>
                                    </p:animScale>
                                  </p:childTnLst>
                                </p:cTn>
                              </p:par>
                            </p:childTnLst>
                          </p:cTn>
                        </p:par>
                        <p:par>
                          <p:cTn id="26" fill="hold">
                            <p:stCondLst>
                              <p:cond delay="500"/>
                            </p:stCondLst>
                            <p:childTnLst>
                              <p:par>
                                <p:cTn id="27" presetID="1" presetClass="entr" presetSubtype="0"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0" presetClass="exit" presetSubtype="0" fill="hold" grpId="3" nodeType="withEffect">
                                  <p:stCondLst>
                                    <p:cond delay="0"/>
                                  </p:stCondLst>
                                  <p:childTnLst>
                                    <p:animEffect transition="out" filter="fade">
                                      <p:cBhvr>
                                        <p:cTn id="30" dur="500"/>
                                        <p:tgtEl>
                                          <p:spTgt spid="5"/>
                                        </p:tgtEl>
                                      </p:cBhvr>
                                    </p:animEffect>
                                    <p:set>
                                      <p:cBhvr>
                                        <p:cTn id="31"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4" grpId="1" animBg="1"/>
      <p:bldP spid="4" grpId="2" animBg="1"/>
      <p:bldP spid="5" grpId="0" animBg="1"/>
      <p:bldP spid="5" grpId="1" animBg="1"/>
      <p:bldP spid="5" grpId="2" animBg="1"/>
      <p:bldP spid="5" grpId="3" animBg="1"/>
      <p:bldP spid="6"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name="PPTLabsHighlightBulletsSlide202406012240012931">
    <p:spTree>
      <p:nvGrpSpPr>
        <p:cNvPr id="1" name=""/>
        <p:cNvGrpSpPr/>
        <p:nvPr/>
      </p:nvGrpSpPr>
      <p:grpSpPr>
        <a:xfrm>
          <a:off x="0" y="0"/>
          <a:ext cx="0" cy="0"/>
          <a:chOff x="0" y="0"/>
          <a:chExt cx="0" cy="0"/>
        </a:xfrm>
      </p:grpSpPr>
      <p:sp>
        <p:nvSpPr>
          <p:cNvPr id="2" name="TextBox 10">
            <a:extLst>
              <a:ext uri="{FF2B5EF4-FFF2-40B4-BE49-F238E27FC236}">
                <a16:creationId xmlns:a16="http://schemas.microsoft.com/office/drawing/2014/main" id="{0F3B25F4-D41F-5D55-C329-17925BE55CF9}"/>
              </a:ext>
            </a:extLst>
          </p:cNvPr>
          <p:cNvSpPr txBox="1"/>
          <p:nvPr/>
        </p:nvSpPr>
        <p:spPr>
          <a:xfrm>
            <a:off x="9063789" y="490568"/>
            <a:ext cx="3128211" cy="646331"/>
          </a:xfrm>
          <a:prstGeom prst="rect">
            <a:avLst/>
          </a:prstGeom>
          <a:solidFill>
            <a:schemeClr val="accent1">
              <a:lumMod val="50000"/>
            </a:schemeClr>
          </a:solidFill>
        </p:spPr>
        <p:txBody>
          <a:bodyPr wrap="square" rtlCol="0">
            <a:spAutoFit/>
          </a:bodyPr>
          <a:lstStyle/>
          <a:p>
            <a:pPr algn="ctr" rtl="1"/>
            <a:r>
              <a:rPr lang="ar-SA" sz="3600" b="1" dirty="0">
                <a:solidFill>
                  <a:schemeClr val="bg1"/>
                </a:solidFill>
                <a:latin typeface="Tajawal" panose="00000500000000000000" pitchFamily="2" charset="-78"/>
              </a:rPr>
              <a:t>التوصيات</a:t>
            </a:r>
          </a:p>
        </p:txBody>
      </p:sp>
      <p:sp>
        <p:nvSpPr>
          <p:cNvPr id="4" name="PPTLabsHighlightBackgroundShape202406012240013021">
            <a:extLst>
              <a:ext uri="{FF2B5EF4-FFF2-40B4-BE49-F238E27FC236}">
                <a16:creationId xmlns:a16="http://schemas.microsoft.com/office/drawing/2014/main" id="{F1C65352-1BFB-E977-5E43-5BB2FAD12105}"/>
              </a:ext>
            </a:extLst>
          </p:cNvPr>
          <p:cNvSpPr>
            <a:spLocks/>
          </p:cNvSpPr>
          <p:nvPr>
            <p:custDataLst>
              <p:tags r:id="rId1"/>
            </p:custDataLst>
          </p:nvPr>
        </p:nvSpPr>
        <p:spPr>
          <a:xfrm>
            <a:off x="6577152" y="2221451"/>
            <a:ext cx="4451414" cy="54864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PTLabsHighlightBackgroundShape202406012240013091">
            <a:extLst>
              <a:ext uri="{FF2B5EF4-FFF2-40B4-BE49-F238E27FC236}">
                <a16:creationId xmlns:a16="http://schemas.microsoft.com/office/drawing/2014/main" id="{689FAA89-40B8-43A1-58C9-4A5431576BF0}"/>
              </a:ext>
            </a:extLst>
          </p:cNvPr>
          <p:cNvSpPr>
            <a:spLocks/>
          </p:cNvSpPr>
          <p:nvPr>
            <p:custDataLst>
              <p:tags r:id="rId2"/>
            </p:custDataLst>
          </p:nvPr>
        </p:nvSpPr>
        <p:spPr>
          <a:xfrm>
            <a:off x="6686690" y="3318731"/>
            <a:ext cx="4341876" cy="54864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PTLabsHighlightBackgroundShape202406012240013180">
            <a:extLst>
              <a:ext uri="{FF2B5EF4-FFF2-40B4-BE49-F238E27FC236}">
                <a16:creationId xmlns:a16="http://schemas.microsoft.com/office/drawing/2014/main" id="{3AF523E2-7BB8-FCB5-9BFD-5E4D80929E94}"/>
              </a:ext>
            </a:extLst>
          </p:cNvPr>
          <p:cNvSpPr/>
          <p:nvPr>
            <p:custDataLst>
              <p:tags r:id="rId3"/>
            </p:custDataLst>
          </p:nvPr>
        </p:nvSpPr>
        <p:spPr>
          <a:xfrm>
            <a:off x="8090040" y="4416011"/>
            <a:ext cx="2938526" cy="548640"/>
          </a:xfrm>
          <a:prstGeom prst="roundRect">
            <a:avLst>
              <a:gd name="adj" fmla="val 25000"/>
            </a:avLst>
          </a:prstGeom>
          <a:solidFill>
            <a:srgbClr val="95D8FF">
              <a:alpha val="5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HighlightBackgroundShape2108f1a2-057e-4808-af47-aea9d8f6e3ed">
            <a:extLst>
              <a:ext uri="{FF2B5EF4-FFF2-40B4-BE49-F238E27FC236}">
                <a16:creationId xmlns:a16="http://schemas.microsoft.com/office/drawing/2014/main" id="{A5DA9B58-DCC9-F39F-93F7-AED4C6730C43}"/>
              </a:ext>
            </a:extLst>
          </p:cNvPr>
          <p:cNvSpPr txBox="1"/>
          <p:nvPr/>
        </p:nvSpPr>
        <p:spPr>
          <a:xfrm>
            <a:off x="6565214" y="2175731"/>
            <a:ext cx="5070619" cy="2862322"/>
          </a:xfrm>
          <a:prstGeom prst="rect">
            <a:avLst/>
          </a:prstGeom>
          <a:noFill/>
        </p:spPr>
        <p:txBody>
          <a:bodyPr wrap="none" rtlCol="0">
            <a:spAutoFit/>
          </a:bodyPr>
          <a:lstStyle/>
          <a:p>
            <a:pPr marL="514350" indent="-514350" algn="r" rtl="1">
              <a:buFont typeface="+mj-lt"/>
              <a:buAutoNum type="arabicPeriod"/>
            </a:pPr>
            <a:r>
              <a:rPr lang="ar-SA" sz="3600" dirty="0"/>
              <a:t>توفير التدريب والدعم المستمر</a:t>
            </a:r>
          </a:p>
          <a:p>
            <a:pPr marL="514350" indent="-514350" algn="r" rtl="1">
              <a:buFont typeface="+mj-lt"/>
              <a:buAutoNum type="arabicPeriod"/>
            </a:pPr>
            <a:endParaRPr lang="ar-SA" sz="3600" dirty="0"/>
          </a:p>
          <a:p>
            <a:pPr marL="514350" indent="-514350" algn="r" rtl="1">
              <a:buFont typeface="+mj-lt"/>
              <a:buAutoNum type="arabicPeriod"/>
            </a:pPr>
            <a:r>
              <a:rPr lang="ar-SA" sz="3600" dirty="0"/>
              <a:t>مراعاة احتياجات المستخدمين</a:t>
            </a:r>
          </a:p>
          <a:p>
            <a:pPr marL="514350" indent="-514350" algn="r" rtl="1">
              <a:buFont typeface="+mj-lt"/>
              <a:buAutoNum type="arabicPeriod"/>
            </a:pPr>
            <a:endParaRPr lang="ar-SA" sz="3600" dirty="0"/>
          </a:p>
          <a:p>
            <a:pPr marL="514350" indent="-514350" algn="r" rtl="1">
              <a:buFont typeface="+mj-lt"/>
              <a:buAutoNum type="arabicPeriod"/>
            </a:pPr>
            <a:r>
              <a:rPr lang="ar-SA" sz="3600" dirty="0"/>
              <a:t>الاستفادة من البيانات</a:t>
            </a:r>
          </a:p>
        </p:txBody>
      </p:sp>
    </p:spTree>
    <p:extLst>
      <p:ext uri="{BB962C8B-B14F-4D97-AF65-F5344CB8AC3E}">
        <p14:creationId xmlns:p14="http://schemas.microsoft.com/office/powerpoint/2010/main" val="3514860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fill="hold" grpId="0" nodeType="clickEffect">
                                  <p:stCondLst>
                                    <p:cond delay="0"/>
                                  </p:stCondLst>
                                  <p:childTnLst>
                                    <p:animMotion origin="layout" path="M 0 0 C 0.002246126 0.08000001 0.002246126 0.08000001 0.004492251 0.16 E" pathEditMode="relative" ptsTypes="">
                                      <p:cBhvr>
                                        <p:cTn id="11" dur="500" fill="hold"/>
                                        <p:tgtEl>
                                          <p:spTgt spid="4"/>
                                        </p:tgtEl>
                                        <p:attrNameLst>
                                          <p:attrName>ppt_x</p:attrName>
                                          <p:attrName>ppt_y</p:attrName>
                                        </p:attrNameLst>
                                      </p:cBhvr>
                                    </p:animMotion>
                                  </p:childTnLst>
                                </p:cTn>
                              </p:par>
                              <p:par>
                                <p:cTn id="12" presetID="6" presetClass="emph" presetSubtype="0" fill="hold" grpId="1" nodeType="withEffect">
                                  <p:stCondLst>
                                    <p:cond delay="0"/>
                                  </p:stCondLst>
                                  <p:childTnLst>
                                    <p:animScale>
                                      <p:cBhvr>
                                        <p:cTn id="13" dur="500" fill="hold"/>
                                        <p:tgtEl>
                                          <p:spTgt spid="4"/>
                                        </p:tgtEl>
                                      </p:cBhvr>
                                      <p:by x="97539" y="100000"/>
                                    </p:animScale>
                                  </p:childTnLst>
                                </p:cTn>
                              </p:par>
                            </p:childTnLst>
                          </p:cTn>
                        </p:par>
                        <p:par>
                          <p:cTn id="14" fill="hold">
                            <p:stCondLst>
                              <p:cond delay="500"/>
                            </p:stCondLst>
                            <p:childTnLst>
                              <p:par>
                                <p:cTn id="15" presetID="1"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0" presetClass="exit" presetSubtype="0" fill="hold" grpId="2" nodeType="withEffect">
                                  <p:stCondLst>
                                    <p:cond delay="0"/>
                                  </p:stCondLst>
                                  <p:childTnLst>
                                    <p:animEffect transition="out" filter="fade">
                                      <p:cBhvr>
                                        <p:cTn id="18" dur="500"/>
                                        <p:tgtEl>
                                          <p:spTgt spid="4"/>
                                        </p:tgtEl>
                                      </p:cBhvr>
                                    </p:animEffect>
                                    <p:set>
                                      <p:cBhvr>
                                        <p:cTn id="19" dur="1" fill="hold">
                                          <p:stCondLst>
                                            <p:cond delay="499"/>
                                          </p:stCondLst>
                                        </p:cTn>
                                        <p:tgtEl>
                                          <p:spTgt spid="4"/>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42" presetClass="path" presetSubtype="0" fill="hold" grpId="1" nodeType="clickEffect">
                                  <p:stCondLst>
                                    <p:cond delay="0"/>
                                  </p:stCondLst>
                                  <p:childTnLst>
                                    <p:animMotion origin="layout" path="M 0 0 C 0.02877604 0.07999999 0.02877604 0.07999999 0.05755208 0.16 E" pathEditMode="relative" ptsTypes="">
                                      <p:cBhvr>
                                        <p:cTn id="23" dur="500" fill="hold"/>
                                        <p:tgtEl>
                                          <p:spTgt spid="5"/>
                                        </p:tgtEl>
                                        <p:attrNameLst>
                                          <p:attrName>ppt_x</p:attrName>
                                          <p:attrName>ppt_y</p:attrName>
                                        </p:attrNameLst>
                                      </p:cBhvr>
                                    </p:animMotion>
                                  </p:childTnLst>
                                </p:cTn>
                              </p:par>
                              <p:par>
                                <p:cTn id="24" presetID="6" presetClass="emph" presetSubtype="0" fill="hold" grpId="2" nodeType="withEffect">
                                  <p:stCondLst>
                                    <p:cond delay="0"/>
                                  </p:stCondLst>
                                  <p:childTnLst>
                                    <p:animScale>
                                      <p:cBhvr>
                                        <p:cTn id="25" dur="500" fill="hold"/>
                                        <p:tgtEl>
                                          <p:spTgt spid="5"/>
                                        </p:tgtEl>
                                      </p:cBhvr>
                                      <p:by x="67679" y="100000"/>
                                    </p:animScale>
                                  </p:childTnLst>
                                </p:cTn>
                              </p:par>
                            </p:childTnLst>
                          </p:cTn>
                        </p:par>
                        <p:par>
                          <p:cTn id="26" fill="hold">
                            <p:stCondLst>
                              <p:cond delay="500"/>
                            </p:stCondLst>
                            <p:childTnLst>
                              <p:par>
                                <p:cTn id="27" presetID="1" presetClass="entr" presetSubtype="0"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0" presetClass="exit" presetSubtype="0" fill="hold" grpId="3" nodeType="withEffect">
                                  <p:stCondLst>
                                    <p:cond delay="0"/>
                                  </p:stCondLst>
                                  <p:childTnLst>
                                    <p:animEffect transition="out" filter="fade">
                                      <p:cBhvr>
                                        <p:cTn id="30" dur="500"/>
                                        <p:tgtEl>
                                          <p:spTgt spid="5"/>
                                        </p:tgtEl>
                                      </p:cBhvr>
                                    </p:animEffect>
                                    <p:set>
                                      <p:cBhvr>
                                        <p:cTn id="31"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4" grpId="1" animBg="1"/>
      <p:bldP spid="4" grpId="2" animBg="1"/>
      <p:bldP spid="5" grpId="0" animBg="1"/>
      <p:bldP spid="5" grpId="1" animBg="1"/>
      <p:bldP spid="5" grpId="2" animBg="1"/>
      <p:bldP spid="5" grpId="3" animBg="1"/>
      <p:bldP spid="6"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a:extLst>
              <a:ext uri="{FF2B5EF4-FFF2-40B4-BE49-F238E27FC236}">
                <a16:creationId xmlns:a16="http://schemas.microsoft.com/office/drawing/2014/main" id="{F48224E0-D587-6A5D-A0C1-3DB4024DDF02}"/>
              </a:ext>
            </a:extLst>
          </p:cNvPr>
          <p:cNvSpPr/>
          <p:nvPr/>
        </p:nvSpPr>
        <p:spPr>
          <a:xfrm>
            <a:off x="0" y="0"/>
            <a:ext cx="12192000" cy="6858000"/>
          </a:xfrm>
          <a:prstGeom prst="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6">
            <a:extLst>
              <a:ext uri="{FF2B5EF4-FFF2-40B4-BE49-F238E27FC236}">
                <a16:creationId xmlns:a16="http://schemas.microsoft.com/office/drawing/2014/main" id="{854D0E8D-49D3-1EC4-8ACF-E0A6A0EC4A07}"/>
              </a:ext>
            </a:extLst>
          </p:cNvPr>
          <p:cNvSpPr txBox="1"/>
          <p:nvPr/>
        </p:nvSpPr>
        <p:spPr>
          <a:xfrm>
            <a:off x="0" y="2644170"/>
            <a:ext cx="12192000" cy="1569660"/>
          </a:xfrm>
          <a:prstGeom prst="rect">
            <a:avLst/>
          </a:prstGeom>
          <a:noFill/>
        </p:spPr>
        <p:txBody>
          <a:bodyPr wrap="square" rtlCol="0">
            <a:spAutoFit/>
          </a:bodyPr>
          <a:lstStyle/>
          <a:p>
            <a:pPr algn="ctr" rtl="1"/>
            <a:r>
              <a:rPr lang="ar-SA" sz="9600" b="1" dirty="0">
                <a:solidFill>
                  <a:schemeClr val="bg1"/>
                </a:solidFill>
              </a:rPr>
              <a:t>شكرا لحسن استماعكم</a:t>
            </a:r>
            <a:endParaRPr lang="en-US" sz="7200" b="1" dirty="0">
              <a:solidFill>
                <a:schemeClr val="bg1"/>
              </a:solidFill>
            </a:endParaRPr>
          </a:p>
        </p:txBody>
      </p:sp>
    </p:spTree>
    <p:extLst>
      <p:ext uri="{BB962C8B-B14F-4D97-AF65-F5344CB8AC3E}">
        <p14:creationId xmlns:p14="http://schemas.microsoft.com/office/powerpoint/2010/main" val="308485282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HIGHLIGHTBACKGROUND" val="HighlightBackgroundShapeea4399f1-9124-48a8-b2fd-7f45c3af56ba"/>
</p:tagLst>
</file>

<file path=ppt/tags/tag2.xml><?xml version="1.0" encoding="utf-8"?>
<p:tagLst xmlns:a="http://schemas.openxmlformats.org/drawingml/2006/main" xmlns:r="http://schemas.openxmlformats.org/officeDocument/2006/relationships" xmlns:p="http://schemas.openxmlformats.org/presentationml/2006/main">
  <p:tag name="HIGHLIGHTBACKGROUND" val="HighlightBackgroundShapeea4399f1-9124-48a8-b2fd-7f45c3af56ba"/>
</p:tagLst>
</file>

<file path=ppt/tags/tag3.xml><?xml version="1.0" encoding="utf-8"?>
<p:tagLst xmlns:a="http://schemas.openxmlformats.org/drawingml/2006/main" xmlns:r="http://schemas.openxmlformats.org/officeDocument/2006/relationships" xmlns:p="http://schemas.openxmlformats.org/presentationml/2006/main">
  <p:tag name="HIGHLIGHTBACKGROUND" val="HighlightBackgroundShapeea4399f1-9124-48a8-b2fd-7f45c3af56ba"/>
</p:tagLst>
</file>

<file path=ppt/tags/tag4.xml><?xml version="1.0" encoding="utf-8"?>
<p:tagLst xmlns:a="http://schemas.openxmlformats.org/drawingml/2006/main" xmlns:r="http://schemas.openxmlformats.org/officeDocument/2006/relationships" xmlns:p="http://schemas.openxmlformats.org/presentationml/2006/main">
  <p:tag name="HIGHLIGHTBACKGROUND" val="HighlightBackgroundShapeea4399f1-9124-48a8-b2fd-7f45c3af56ba"/>
</p:tagLst>
</file>

<file path=ppt/tags/tag5.xml><?xml version="1.0" encoding="utf-8"?>
<p:tagLst xmlns:a="http://schemas.openxmlformats.org/drawingml/2006/main" xmlns:r="http://schemas.openxmlformats.org/officeDocument/2006/relationships" xmlns:p="http://schemas.openxmlformats.org/presentationml/2006/main">
  <p:tag name="HIGHLIGHTBACKGROUND" val="HighlightBackgroundShapeea4399f1-9124-48a8-b2fd-7f45c3af56ba"/>
</p:tagLst>
</file>

<file path=ppt/tags/tag6.xml><?xml version="1.0" encoding="utf-8"?>
<p:tagLst xmlns:a="http://schemas.openxmlformats.org/drawingml/2006/main" xmlns:r="http://schemas.openxmlformats.org/officeDocument/2006/relationships" xmlns:p="http://schemas.openxmlformats.org/presentationml/2006/main">
  <p:tag name="HIGHLIGHTBACKGROUND" val="HighlightBackgroundShapea4129e91-5f6a-4489-83ba-6372abca7adc"/>
</p:tagLst>
</file>

<file path=ppt/tags/tag7.xml><?xml version="1.0" encoding="utf-8"?>
<p:tagLst xmlns:a="http://schemas.openxmlformats.org/drawingml/2006/main" xmlns:r="http://schemas.openxmlformats.org/officeDocument/2006/relationships" xmlns:p="http://schemas.openxmlformats.org/presentationml/2006/main">
  <p:tag name="HIGHLIGHTBACKGROUND" val="HighlightBackgroundShapea4129e91-5f6a-4489-83ba-6372abca7adc"/>
</p:tagLst>
</file>

<file path=ppt/tags/tag8.xml><?xml version="1.0" encoding="utf-8"?>
<p:tagLst xmlns:a="http://schemas.openxmlformats.org/drawingml/2006/main" xmlns:r="http://schemas.openxmlformats.org/officeDocument/2006/relationships" xmlns:p="http://schemas.openxmlformats.org/presentationml/2006/main">
  <p:tag name="HIGHLIGHTBACKGROUND" val="HighlightBackgroundShapea4129e91-5f6a-4489-83ba-6372abca7adc"/>
</p:tagLst>
</file>

<file path=ppt/tags/tag9.xml><?xml version="1.0" encoding="utf-8"?>
<p:tagLst xmlns:a="http://schemas.openxmlformats.org/drawingml/2006/main" xmlns:r="http://schemas.openxmlformats.org/officeDocument/2006/relationships" xmlns:p="http://schemas.openxmlformats.org/presentationml/2006/main">
  <p:tag name="HIGHLIGHTBACKGROUND" val="HighlightBackgroundShapea4129e91-5f6a-4489-83ba-6372abca7adc"/>
</p:tagLst>
</file>

<file path=ppt/tags/tag10.xml><?xml version="1.0" encoding="utf-8"?>
<p:tagLst xmlns:a="http://schemas.openxmlformats.org/drawingml/2006/main" xmlns:r="http://schemas.openxmlformats.org/officeDocument/2006/relationships" xmlns:p="http://schemas.openxmlformats.org/presentationml/2006/main">
  <p:tag name="HIGHLIGHTBACKGROUND" val="HighlightBackgroundShapea4129e91-5f6a-4489-83ba-6372abca7adc"/>
</p:tagLst>
</file>

<file path=ppt/tags/tag11.xml><?xml version="1.0" encoding="utf-8"?>
<p:tagLst xmlns:a="http://schemas.openxmlformats.org/drawingml/2006/main" xmlns:r="http://schemas.openxmlformats.org/officeDocument/2006/relationships" xmlns:p="http://schemas.openxmlformats.org/presentationml/2006/main">
  <p:tag name="HIGHLIGHTBACKGROUND" val="HighlightBackgroundShape06b95744-e0c9-4173-820c-5fa4ab3b34f6"/>
</p:tagLst>
</file>

<file path=ppt/tags/tag12.xml><?xml version="1.0" encoding="utf-8"?>
<p:tagLst xmlns:a="http://schemas.openxmlformats.org/drawingml/2006/main" xmlns:r="http://schemas.openxmlformats.org/officeDocument/2006/relationships" xmlns:p="http://schemas.openxmlformats.org/presentationml/2006/main">
  <p:tag name="HIGHLIGHTBACKGROUND" val="HighlightBackgroundShape06b95744-e0c9-4173-820c-5fa4ab3b34f6"/>
</p:tagLst>
</file>

<file path=ppt/tags/tag13.xml><?xml version="1.0" encoding="utf-8"?>
<p:tagLst xmlns:a="http://schemas.openxmlformats.org/drawingml/2006/main" xmlns:r="http://schemas.openxmlformats.org/officeDocument/2006/relationships" xmlns:p="http://schemas.openxmlformats.org/presentationml/2006/main">
  <p:tag name="HIGHLIGHTBACKGROUND" val="HighlightBackgroundShape06b95744-e0c9-4173-820c-5fa4ab3b34f6"/>
</p:tagLst>
</file>

<file path=ppt/tags/tag14.xml><?xml version="1.0" encoding="utf-8"?>
<p:tagLst xmlns:a="http://schemas.openxmlformats.org/drawingml/2006/main" xmlns:r="http://schemas.openxmlformats.org/officeDocument/2006/relationships" xmlns:p="http://schemas.openxmlformats.org/presentationml/2006/main">
  <p:tag name="HIGHLIGHTBACKGROUND" val="HighlightBackgroundShape06b95744-e0c9-4173-820c-5fa4ab3b34f6"/>
</p:tagLst>
</file>

<file path=ppt/tags/tag15.xml><?xml version="1.0" encoding="utf-8"?>
<p:tagLst xmlns:a="http://schemas.openxmlformats.org/drawingml/2006/main" xmlns:r="http://schemas.openxmlformats.org/officeDocument/2006/relationships" xmlns:p="http://schemas.openxmlformats.org/presentationml/2006/main">
  <p:tag name="HIGHLIGHTBACKGROUND" val="HighlightBackgroundShape06b95744-e0c9-4173-820c-5fa4ab3b34f6"/>
</p:tagLst>
</file>

<file path=ppt/tags/tag16.xml><?xml version="1.0" encoding="utf-8"?>
<p:tagLst xmlns:a="http://schemas.openxmlformats.org/drawingml/2006/main" xmlns:r="http://schemas.openxmlformats.org/officeDocument/2006/relationships" xmlns:p="http://schemas.openxmlformats.org/presentationml/2006/main">
  <p:tag name="HIGHLIGHTBACKGROUND" val="HighlightBackgroundShapefef1397f-93aa-4bf1-a65c-fc250f54c58e"/>
</p:tagLst>
</file>

<file path=ppt/tags/tag17.xml><?xml version="1.0" encoding="utf-8"?>
<p:tagLst xmlns:a="http://schemas.openxmlformats.org/drawingml/2006/main" xmlns:r="http://schemas.openxmlformats.org/officeDocument/2006/relationships" xmlns:p="http://schemas.openxmlformats.org/presentationml/2006/main">
  <p:tag name="HIGHLIGHTBACKGROUND" val="HighlightBackgroundShapefef1397f-93aa-4bf1-a65c-fc250f54c58e"/>
</p:tagLst>
</file>

<file path=ppt/tags/tag18.xml><?xml version="1.0" encoding="utf-8"?>
<p:tagLst xmlns:a="http://schemas.openxmlformats.org/drawingml/2006/main" xmlns:r="http://schemas.openxmlformats.org/officeDocument/2006/relationships" xmlns:p="http://schemas.openxmlformats.org/presentationml/2006/main">
  <p:tag name="HIGHLIGHTBACKGROUND" val="HighlightBackgroundShapefef1397f-93aa-4bf1-a65c-fc250f54c58e"/>
</p:tagLst>
</file>

<file path=ppt/tags/tag19.xml><?xml version="1.0" encoding="utf-8"?>
<p:tagLst xmlns:a="http://schemas.openxmlformats.org/drawingml/2006/main" xmlns:r="http://schemas.openxmlformats.org/officeDocument/2006/relationships" xmlns:p="http://schemas.openxmlformats.org/presentationml/2006/main">
  <p:tag name="HIGHLIGHTBACKGROUND" val="HighlightBackgroundShapefef1397f-93aa-4bf1-a65c-fc250f54c58e"/>
</p:tagLst>
</file>

<file path=ppt/tags/tag20.xml><?xml version="1.0" encoding="utf-8"?>
<p:tagLst xmlns:a="http://schemas.openxmlformats.org/drawingml/2006/main" xmlns:r="http://schemas.openxmlformats.org/officeDocument/2006/relationships" xmlns:p="http://schemas.openxmlformats.org/presentationml/2006/main">
  <p:tag name="HIGHLIGHTBACKGROUND" val="HighlightBackgroundShapefef1397f-93aa-4bf1-a65c-fc250f54c58e"/>
</p:tagLst>
</file>

<file path=ppt/tags/tag21.xml><?xml version="1.0" encoding="utf-8"?>
<p:tagLst xmlns:a="http://schemas.openxmlformats.org/drawingml/2006/main" xmlns:r="http://schemas.openxmlformats.org/officeDocument/2006/relationships" xmlns:p="http://schemas.openxmlformats.org/presentationml/2006/main">
  <p:tag name="HIGHLIGHTBACKGROUND" val="HighlightBackgroundShapefef1397f-93aa-4bf1-a65c-fc250f54c58e"/>
</p:tagLst>
</file>

<file path=ppt/tags/tag22.xml><?xml version="1.0" encoding="utf-8"?>
<p:tagLst xmlns:a="http://schemas.openxmlformats.org/drawingml/2006/main" xmlns:r="http://schemas.openxmlformats.org/officeDocument/2006/relationships" xmlns:p="http://schemas.openxmlformats.org/presentationml/2006/main">
  <p:tag name="HIGHLIGHTBACKGROUND" val="HighlightBackgroundShapefef1397f-93aa-4bf1-a65c-fc250f54c58e"/>
</p:tagLst>
</file>

<file path=ppt/tags/tag23.xml><?xml version="1.0" encoding="utf-8"?>
<p:tagLst xmlns:a="http://schemas.openxmlformats.org/drawingml/2006/main" xmlns:r="http://schemas.openxmlformats.org/officeDocument/2006/relationships" xmlns:p="http://schemas.openxmlformats.org/presentationml/2006/main">
  <p:tag name="HIGHLIGHTBACKGROUND" val="HighlightBackgroundShape986759f9-368d-4269-893a-8df4aa5504f0"/>
</p:tagLst>
</file>

<file path=ppt/tags/tag24.xml><?xml version="1.0" encoding="utf-8"?>
<p:tagLst xmlns:a="http://schemas.openxmlformats.org/drawingml/2006/main" xmlns:r="http://schemas.openxmlformats.org/officeDocument/2006/relationships" xmlns:p="http://schemas.openxmlformats.org/presentationml/2006/main">
  <p:tag name="HIGHLIGHTBACKGROUND" val="HighlightBackgroundShape986759f9-368d-4269-893a-8df4aa5504f0"/>
</p:tagLst>
</file>

<file path=ppt/tags/tag25.xml><?xml version="1.0" encoding="utf-8"?>
<p:tagLst xmlns:a="http://schemas.openxmlformats.org/drawingml/2006/main" xmlns:r="http://schemas.openxmlformats.org/officeDocument/2006/relationships" xmlns:p="http://schemas.openxmlformats.org/presentationml/2006/main">
  <p:tag name="HIGHLIGHTBACKGROUND" val="HighlightBackgroundShape986759f9-368d-4269-893a-8df4aa5504f0"/>
</p:tagLst>
</file>

<file path=ppt/tags/tag26.xml><?xml version="1.0" encoding="utf-8"?>
<p:tagLst xmlns:a="http://schemas.openxmlformats.org/drawingml/2006/main" xmlns:r="http://schemas.openxmlformats.org/officeDocument/2006/relationships" xmlns:p="http://schemas.openxmlformats.org/presentationml/2006/main">
  <p:tag name="HIGHLIGHTBACKGROUND" val="HighlightBackgroundShape986759f9-368d-4269-893a-8df4aa5504f0"/>
</p:tagLst>
</file>

<file path=ppt/tags/tag27.xml><?xml version="1.0" encoding="utf-8"?>
<p:tagLst xmlns:a="http://schemas.openxmlformats.org/drawingml/2006/main" xmlns:r="http://schemas.openxmlformats.org/officeDocument/2006/relationships" xmlns:p="http://schemas.openxmlformats.org/presentationml/2006/main">
  <p:tag name="HIGHLIGHTBACKGROUND" val="HighlightBackgroundShape986759f9-368d-4269-893a-8df4aa5504f0"/>
</p:tagLst>
</file>

<file path=ppt/tags/tag28.xml><?xml version="1.0" encoding="utf-8"?>
<p:tagLst xmlns:a="http://schemas.openxmlformats.org/drawingml/2006/main" xmlns:r="http://schemas.openxmlformats.org/officeDocument/2006/relationships" xmlns:p="http://schemas.openxmlformats.org/presentationml/2006/main">
  <p:tag name="HIGHLIGHTBACKGROUND" val="HighlightBackgroundShape081f00ed-9d0f-42c2-b9f4-50e9f9b026a4"/>
</p:tagLst>
</file>

<file path=ppt/tags/tag29.xml><?xml version="1.0" encoding="utf-8"?>
<p:tagLst xmlns:a="http://schemas.openxmlformats.org/drawingml/2006/main" xmlns:r="http://schemas.openxmlformats.org/officeDocument/2006/relationships" xmlns:p="http://schemas.openxmlformats.org/presentationml/2006/main">
  <p:tag name="HIGHLIGHTBACKGROUND" val="HighlightBackgroundShape081f00ed-9d0f-42c2-b9f4-50e9f9b026a4"/>
</p:tagLst>
</file>

<file path=ppt/tags/tag30.xml><?xml version="1.0" encoding="utf-8"?>
<p:tagLst xmlns:a="http://schemas.openxmlformats.org/drawingml/2006/main" xmlns:r="http://schemas.openxmlformats.org/officeDocument/2006/relationships" xmlns:p="http://schemas.openxmlformats.org/presentationml/2006/main">
  <p:tag name="HIGHLIGHTBACKGROUND" val="HighlightBackgroundShape081f00ed-9d0f-42c2-b9f4-50e9f9b026a4"/>
</p:tagLst>
</file>

<file path=ppt/tags/tag31.xml><?xml version="1.0" encoding="utf-8"?>
<p:tagLst xmlns:a="http://schemas.openxmlformats.org/drawingml/2006/main" xmlns:r="http://schemas.openxmlformats.org/officeDocument/2006/relationships" xmlns:p="http://schemas.openxmlformats.org/presentationml/2006/main">
  <p:tag name="HIGHLIGHTBACKGROUND" val="HighlightBackgroundShape081f00ed-9d0f-42c2-b9f4-50e9f9b026a4"/>
</p:tagLst>
</file>

<file path=ppt/tags/tag32.xml><?xml version="1.0" encoding="utf-8"?>
<p:tagLst xmlns:a="http://schemas.openxmlformats.org/drawingml/2006/main" xmlns:r="http://schemas.openxmlformats.org/officeDocument/2006/relationships" xmlns:p="http://schemas.openxmlformats.org/presentationml/2006/main">
  <p:tag name="HIGHLIGHTBACKGROUND" val="HighlightBackgroundShape081f00ed-9d0f-42c2-b9f4-50e9f9b026a4"/>
</p:tagLst>
</file>

<file path=ppt/tags/tag33.xml><?xml version="1.0" encoding="utf-8"?>
<p:tagLst xmlns:a="http://schemas.openxmlformats.org/drawingml/2006/main" xmlns:r="http://schemas.openxmlformats.org/officeDocument/2006/relationships" xmlns:p="http://schemas.openxmlformats.org/presentationml/2006/main">
  <p:tag name="HIGHLIGHTBACKGROUND" val="HighlightBackgroundShape081f00ed-9d0f-42c2-b9f4-50e9f9b026a4"/>
</p:tagLst>
</file>

<file path=ppt/tags/tag34.xml><?xml version="1.0" encoding="utf-8"?>
<p:tagLst xmlns:a="http://schemas.openxmlformats.org/drawingml/2006/main" xmlns:r="http://schemas.openxmlformats.org/officeDocument/2006/relationships" xmlns:p="http://schemas.openxmlformats.org/presentationml/2006/main">
  <p:tag name="HIGHLIGHTBACKGROUND" val="HighlightBackgroundShape081f00ed-9d0f-42c2-b9f4-50e9f9b026a4"/>
</p:tagLst>
</file>

<file path=ppt/tags/tag35.xml><?xml version="1.0" encoding="utf-8"?>
<p:tagLst xmlns:a="http://schemas.openxmlformats.org/drawingml/2006/main" xmlns:r="http://schemas.openxmlformats.org/officeDocument/2006/relationships" xmlns:p="http://schemas.openxmlformats.org/presentationml/2006/main">
  <p:tag name="HIGHLIGHTBACKGROUND" val="HighlightBackgroundShapec5c8fb02-48f3-4439-99a4-572d64b83e4d"/>
</p:tagLst>
</file>

<file path=ppt/tags/tag36.xml><?xml version="1.0" encoding="utf-8"?>
<p:tagLst xmlns:a="http://schemas.openxmlformats.org/drawingml/2006/main" xmlns:r="http://schemas.openxmlformats.org/officeDocument/2006/relationships" xmlns:p="http://schemas.openxmlformats.org/presentationml/2006/main">
  <p:tag name="HIGHLIGHTBACKGROUND" val="HighlightBackgroundShapec5c8fb02-48f3-4439-99a4-572d64b83e4d"/>
</p:tagLst>
</file>

<file path=ppt/tags/tag37.xml><?xml version="1.0" encoding="utf-8"?>
<p:tagLst xmlns:a="http://schemas.openxmlformats.org/drawingml/2006/main" xmlns:r="http://schemas.openxmlformats.org/officeDocument/2006/relationships" xmlns:p="http://schemas.openxmlformats.org/presentationml/2006/main">
  <p:tag name="HIGHLIGHTBACKGROUND" val="HighlightBackgroundShapec5c8fb02-48f3-4439-99a4-572d64b83e4d"/>
</p:tagLst>
</file>

<file path=ppt/tags/tag38.xml><?xml version="1.0" encoding="utf-8"?>
<p:tagLst xmlns:a="http://schemas.openxmlformats.org/drawingml/2006/main" xmlns:r="http://schemas.openxmlformats.org/officeDocument/2006/relationships" xmlns:p="http://schemas.openxmlformats.org/presentationml/2006/main">
  <p:tag name="HIGHLIGHTBACKGROUND" val="HighlightBackgroundShapec5c8fb02-48f3-4439-99a4-572d64b83e4d"/>
</p:tagLst>
</file>

<file path=ppt/tags/tag39.xml><?xml version="1.0" encoding="utf-8"?>
<p:tagLst xmlns:a="http://schemas.openxmlformats.org/drawingml/2006/main" xmlns:r="http://schemas.openxmlformats.org/officeDocument/2006/relationships" xmlns:p="http://schemas.openxmlformats.org/presentationml/2006/main">
  <p:tag name="HIGHLIGHTBACKGROUND" val="HighlightBackgroundShapec5c8fb02-48f3-4439-99a4-572d64b83e4d"/>
</p:tagLst>
</file>

<file path=ppt/tags/tag40.xml><?xml version="1.0" encoding="utf-8"?>
<p:tagLst xmlns:a="http://schemas.openxmlformats.org/drawingml/2006/main" xmlns:r="http://schemas.openxmlformats.org/officeDocument/2006/relationships" xmlns:p="http://schemas.openxmlformats.org/presentationml/2006/main">
  <p:tag name="HIGHLIGHTBACKGROUND" val="HighlightBackgroundShapec5c8fb02-48f3-4439-99a4-572d64b83e4d"/>
</p:tagLst>
</file>

<file path=ppt/tags/tag41.xml><?xml version="1.0" encoding="utf-8"?>
<p:tagLst xmlns:a="http://schemas.openxmlformats.org/drawingml/2006/main" xmlns:r="http://schemas.openxmlformats.org/officeDocument/2006/relationships" xmlns:p="http://schemas.openxmlformats.org/presentationml/2006/main">
  <p:tag name="HIGHLIGHTBACKGROUND" val="HighlightBackgroundShapee7078256-9ce8-4139-9530-d80271d56411"/>
</p:tagLst>
</file>

<file path=ppt/tags/tag42.xml><?xml version="1.0" encoding="utf-8"?>
<p:tagLst xmlns:a="http://schemas.openxmlformats.org/drawingml/2006/main" xmlns:r="http://schemas.openxmlformats.org/officeDocument/2006/relationships" xmlns:p="http://schemas.openxmlformats.org/presentationml/2006/main">
  <p:tag name="HIGHLIGHTBACKGROUND" val="HighlightBackgroundShapee7078256-9ce8-4139-9530-d80271d56411"/>
</p:tagLst>
</file>

<file path=ppt/tags/tag43.xml><?xml version="1.0" encoding="utf-8"?>
<p:tagLst xmlns:a="http://schemas.openxmlformats.org/drawingml/2006/main" xmlns:r="http://schemas.openxmlformats.org/officeDocument/2006/relationships" xmlns:p="http://schemas.openxmlformats.org/presentationml/2006/main">
  <p:tag name="HIGHLIGHTBACKGROUND" val="HighlightBackgroundShapee7078256-9ce8-4139-9530-d80271d56411"/>
</p:tagLst>
</file>

<file path=ppt/tags/tag44.xml><?xml version="1.0" encoding="utf-8"?>
<p:tagLst xmlns:a="http://schemas.openxmlformats.org/drawingml/2006/main" xmlns:r="http://schemas.openxmlformats.org/officeDocument/2006/relationships" xmlns:p="http://schemas.openxmlformats.org/presentationml/2006/main">
  <p:tag name="HIGHLIGHTBACKGROUND" val="HighlightBackgroundShapee7078256-9ce8-4139-9530-d80271d56411"/>
</p:tagLst>
</file>

<file path=ppt/tags/tag45.xml><?xml version="1.0" encoding="utf-8"?>
<p:tagLst xmlns:a="http://schemas.openxmlformats.org/drawingml/2006/main" xmlns:r="http://schemas.openxmlformats.org/officeDocument/2006/relationships" xmlns:p="http://schemas.openxmlformats.org/presentationml/2006/main">
  <p:tag name="HIGHLIGHTBACKGROUND" val="HighlightBackgroundShapee7078256-9ce8-4139-9530-d80271d56411"/>
</p:tagLst>
</file>

<file path=ppt/tags/tag46.xml><?xml version="1.0" encoding="utf-8"?>
<p:tagLst xmlns:a="http://schemas.openxmlformats.org/drawingml/2006/main" xmlns:r="http://schemas.openxmlformats.org/officeDocument/2006/relationships" xmlns:p="http://schemas.openxmlformats.org/presentationml/2006/main">
  <p:tag name="HIGHLIGHTBACKGROUND" val="HighlightBackgroundShapee7078256-9ce8-4139-9530-d80271d56411"/>
</p:tagLst>
</file>

<file path=ppt/tags/tag47.xml><?xml version="1.0" encoding="utf-8"?>
<p:tagLst xmlns:a="http://schemas.openxmlformats.org/drawingml/2006/main" xmlns:r="http://schemas.openxmlformats.org/officeDocument/2006/relationships" xmlns:p="http://schemas.openxmlformats.org/presentationml/2006/main">
  <p:tag name="HIGHLIGHTBACKGROUND" val="HighlightBackgroundShape809159b6-4d12-425a-b3dc-01143183b7af"/>
</p:tagLst>
</file>

<file path=ppt/tags/tag48.xml><?xml version="1.0" encoding="utf-8"?>
<p:tagLst xmlns:a="http://schemas.openxmlformats.org/drawingml/2006/main" xmlns:r="http://schemas.openxmlformats.org/officeDocument/2006/relationships" xmlns:p="http://schemas.openxmlformats.org/presentationml/2006/main">
  <p:tag name="HIGHLIGHTBACKGROUND" val="HighlightBackgroundShape809159b6-4d12-425a-b3dc-01143183b7af"/>
</p:tagLst>
</file>

<file path=ppt/tags/tag49.xml><?xml version="1.0" encoding="utf-8"?>
<p:tagLst xmlns:a="http://schemas.openxmlformats.org/drawingml/2006/main" xmlns:r="http://schemas.openxmlformats.org/officeDocument/2006/relationships" xmlns:p="http://schemas.openxmlformats.org/presentationml/2006/main">
  <p:tag name="HIGHLIGHTBACKGROUND" val="HighlightBackgroundShape809159b6-4d12-425a-b3dc-01143183b7af"/>
</p:tagLst>
</file>

<file path=ppt/tags/tag50.xml><?xml version="1.0" encoding="utf-8"?>
<p:tagLst xmlns:a="http://schemas.openxmlformats.org/drawingml/2006/main" xmlns:r="http://schemas.openxmlformats.org/officeDocument/2006/relationships" xmlns:p="http://schemas.openxmlformats.org/presentationml/2006/main">
  <p:tag name="HIGHLIGHTBACKGROUND" val="HighlightBackgroundShape809159b6-4d12-425a-b3dc-01143183b7af"/>
</p:tagLst>
</file>

<file path=ppt/tags/tag51.xml><?xml version="1.0" encoding="utf-8"?>
<p:tagLst xmlns:a="http://schemas.openxmlformats.org/drawingml/2006/main" xmlns:r="http://schemas.openxmlformats.org/officeDocument/2006/relationships" xmlns:p="http://schemas.openxmlformats.org/presentationml/2006/main">
  <p:tag name="HIGHLIGHTBACKGROUND" val="HighlightBackgroundShape809159b6-4d12-425a-b3dc-01143183b7af"/>
</p:tagLst>
</file>

<file path=ppt/tags/tag52.xml><?xml version="1.0" encoding="utf-8"?>
<p:tagLst xmlns:a="http://schemas.openxmlformats.org/drawingml/2006/main" xmlns:r="http://schemas.openxmlformats.org/officeDocument/2006/relationships" xmlns:p="http://schemas.openxmlformats.org/presentationml/2006/main">
  <p:tag name="HIGHLIGHTBACKGROUND" val="HighlightBackgroundShape809159b6-4d12-425a-b3dc-01143183b7af"/>
</p:tagLst>
</file>

<file path=ppt/tags/tag53.xml><?xml version="1.0" encoding="utf-8"?>
<p:tagLst xmlns:a="http://schemas.openxmlformats.org/drawingml/2006/main" xmlns:r="http://schemas.openxmlformats.org/officeDocument/2006/relationships" xmlns:p="http://schemas.openxmlformats.org/presentationml/2006/main">
  <p:tag name="HIGHLIGHTBACKGROUND" val="HighlightBackgroundShape2c70d267-ee68-42c4-adb0-dfec4bcafd83"/>
</p:tagLst>
</file>

<file path=ppt/tags/tag54.xml><?xml version="1.0" encoding="utf-8"?>
<p:tagLst xmlns:a="http://schemas.openxmlformats.org/drawingml/2006/main" xmlns:r="http://schemas.openxmlformats.org/officeDocument/2006/relationships" xmlns:p="http://schemas.openxmlformats.org/presentationml/2006/main">
  <p:tag name="HIGHLIGHTBACKGROUND" val="HighlightBackgroundShape2c70d267-ee68-42c4-adb0-dfec4bcafd83"/>
</p:tagLst>
</file>

<file path=ppt/tags/tag55.xml><?xml version="1.0" encoding="utf-8"?>
<p:tagLst xmlns:a="http://schemas.openxmlformats.org/drawingml/2006/main" xmlns:r="http://schemas.openxmlformats.org/officeDocument/2006/relationships" xmlns:p="http://schemas.openxmlformats.org/presentationml/2006/main">
  <p:tag name="HIGHLIGHTBACKGROUND" val="HighlightBackgroundShape2c70d267-ee68-42c4-adb0-dfec4bcafd83"/>
</p:tagLst>
</file>

<file path=ppt/tags/tag56.xml><?xml version="1.0" encoding="utf-8"?>
<p:tagLst xmlns:a="http://schemas.openxmlformats.org/drawingml/2006/main" xmlns:r="http://schemas.openxmlformats.org/officeDocument/2006/relationships" xmlns:p="http://schemas.openxmlformats.org/presentationml/2006/main">
  <p:tag name="HIGHLIGHTBACKGROUND" val="HighlightBackgroundShape2c70d267-ee68-42c4-adb0-dfec4bcafd83"/>
</p:tagLst>
</file>

<file path=ppt/tags/tag57.xml><?xml version="1.0" encoding="utf-8"?>
<p:tagLst xmlns:a="http://schemas.openxmlformats.org/drawingml/2006/main" xmlns:r="http://schemas.openxmlformats.org/officeDocument/2006/relationships" xmlns:p="http://schemas.openxmlformats.org/presentationml/2006/main">
  <p:tag name="HIGHLIGHTBACKGROUND" val="HighlightBackgroundShape2c70d267-ee68-42c4-adb0-dfec4bcafd83"/>
</p:tagLst>
</file>

<file path=ppt/tags/tag58.xml><?xml version="1.0" encoding="utf-8"?>
<p:tagLst xmlns:a="http://schemas.openxmlformats.org/drawingml/2006/main" xmlns:r="http://schemas.openxmlformats.org/officeDocument/2006/relationships" xmlns:p="http://schemas.openxmlformats.org/presentationml/2006/main">
  <p:tag name="HIGHLIGHTBACKGROUND" val="HighlightBackgroundShapebd657abe-d107-41ff-af74-bdf7ea97bbe8"/>
</p:tagLst>
</file>

<file path=ppt/tags/tag59.xml><?xml version="1.0" encoding="utf-8"?>
<p:tagLst xmlns:a="http://schemas.openxmlformats.org/drawingml/2006/main" xmlns:r="http://schemas.openxmlformats.org/officeDocument/2006/relationships" xmlns:p="http://schemas.openxmlformats.org/presentationml/2006/main">
  <p:tag name="HIGHLIGHTBACKGROUND" val="HighlightBackgroundShapebd657abe-d107-41ff-af74-bdf7ea97bbe8"/>
</p:tagLst>
</file>

<file path=ppt/tags/tag60.xml><?xml version="1.0" encoding="utf-8"?>
<p:tagLst xmlns:a="http://schemas.openxmlformats.org/drawingml/2006/main" xmlns:r="http://schemas.openxmlformats.org/officeDocument/2006/relationships" xmlns:p="http://schemas.openxmlformats.org/presentationml/2006/main">
  <p:tag name="HIGHLIGHTBACKGROUND" val="HighlightBackgroundShapebd657abe-d107-41ff-af74-bdf7ea97bbe8"/>
</p:tagLst>
</file>

<file path=ppt/tags/tag61.xml><?xml version="1.0" encoding="utf-8"?>
<p:tagLst xmlns:a="http://schemas.openxmlformats.org/drawingml/2006/main" xmlns:r="http://schemas.openxmlformats.org/officeDocument/2006/relationships" xmlns:p="http://schemas.openxmlformats.org/presentationml/2006/main">
  <p:tag name="HIGHLIGHTBACKGROUND" val="HighlightBackgroundShapebd657abe-d107-41ff-af74-bdf7ea97bbe8"/>
</p:tagLst>
</file>

<file path=ppt/tags/tag62.xml><?xml version="1.0" encoding="utf-8"?>
<p:tagLst xmlns:a="http://schemas.openxmlformats.org/drawingml/2006/main" xmlns:r="http://schemas.openxmlformats.org/officeDocument/2006/relationships" xmlns:p="http://schemas.openxmlformats.org/presentationml/2006/main">
  <p:tag name="HIGHLIGHTBACKGROUND" val="HighlightBackgroundShapebd657abe-d107-41ff-af74-bdf7ea97bbe8"/>
</p:tagLst>
</file>

<file path=ppt/tags/tag63.xml><?xml version="1.0" encoding="utf-8"?>
<p:tagLst xmlns:a="http://schemas.openxmlformats.org/drawingml/2006/main" xmlns:r="http://schemas.openxmlformats.org/officeDocument/2006/relationships" xmlns:p="http://schemas.openxmlformats.org/presentationml/2006/main">
  <p:tag name="HIGHLIGHTBACKGROUND" val="HighlightBackgroundShape17f5c52a-9de2-4096-a5c3-727300891f97"/>
</p:tagLst>
</file>

<file path=ppt/tags/tag64.xml><?xml version="1.0" encoding="utf-8"?>
<p:tagLst xmlns:a="http://schemas.openxmlformats.org/drawingml/2006/main" xmlns:r="http://schemas.openxmlformats.org/officeDocument/2006/relationships" xmlns:p="http://schemas.openxmlformats.org/presentationml/2006/main">
  <p:tag name="HIGHLIGHTBACKGROUND" val="HighlightBackgroundShape17f5c52a-9de2-4096-a5c3-727300891f97"/>
</p:tagLst>
</file>

<file path=ppt/tags/tag65.xml><?xml version="1.0" encoding="utf-8"?>
<p:tagLst xmlns:a="http://schemas.openxmlformats.org/drawingml/2006/main" xmlns:r="http://schemas.openxmlformats.org/officeDocument/2006/relationships" xmlns:p="http://schemas.openxmlformats.org/presentationml/2006/main">
  <p:tag name="HIGHLIGHTBACKGROUND" val="HighlightBackgroundShape17f5c52a-9de2-4096-a5c3-727300891f97"/>
</p:tagLst>
</file>

<file path=ppt/tags/tag66.xml><?xml version="1.0" encoding="utf-8"?>
<p:tagLst xmlns:a="http://schemas.openxmlformats.org/drawingml/2006/main" xmlns:r="http://schemas.openxmlformats.org/officeDocument/2006/relationships" xmlns:p="http://schemas.openxmlformats.org/presentationml/2006/main">
  <p:tag name="HIGHLIGHTBACKGROUND" val="HighlightBackgroundShape17f5c52a-9de2-4096-a5c3-727300891f97"/>
</p:tagLst>
</file>

<file path=ppt/tags/tag67.xml><?xml version="1.0" encoding="utf-8"?>
<p:tagLst xmlns:a="http://schemas.openxmlformats.org/drawingml/2006/main" xmlns:r="http://schemas.openxmlformats.org/officeDocument/2006/relationships" xmlns:p="http://schemas.openxmlformats.org/presentationml/2006/main">
  <p:tag name="HIGHLIGHTBACKGROUND" val="HighlightBackgroundShape17f5c52a-9de2-4096-a5c3-727300891f97"/>
</p:tagLst>
</file>

<file path=ppt/tags/tag68.xml><?xml version="1.0" encoding="utf-8"?>
<p:tagLst xmlns:a="http://schemas.openxmlformats.org/drawingml/2006/main" xmlns:r="http://schemas.openxmlformats.org/officeDocument/2006/relationships" xmlns:p="http://schemas.openxmlformats.org/presentationml/2006/main">
  <p:tag name="HIGHLIGHTBACKGROUND" val="HighlightBackgroundShapec9ef3b6d-6242-4193-b131-4a0482649b30"/>
</p:tagLst>
</file>

<file path=ppt/tags/tag69.xml><?xml version="1.0" encoding="utf-8"?>
<p:tagLst xmlns:a="http://schemas.openxmlformats.org/drawingml/2006/main" xmlns:r="http://schemas.openxmlformats.org/officeDocument/2006/relationships" xmlns:p="http://schemas.openxmlformats.org/presentationml/2006/main">
  <p:tag name="HIGHLIGHTBACKGROUND" val="HighlightBackgroundShapec9ef3b6d-6242-4193-b131-4a0482649b30"/>
</p:tagLst>
</file>

<file path=ppt/tags/tag70.xml><?xml version="1.0" encoding="utf-8"?>
<p:tagLst xmlns:a="http://schemas.openxmlformats.org/drawingml/2006/main" xmlns:r="http://schemas.openxmlformats.org/officeDocument/2006/relationships" xmlns:p="http://schemas.openxmlformats.org/presentationml/2006/main">
  <p:tag name="HIGHLIGHTBACKGROUND" val="HighlightBackgroundShapec9ef3b6d-6242-4193-b131-4a0482649b30"/>
</p:tagLst>
</file>

<file path=ppt/tags/tag71.xml><?xml version="1.0" encoding="utf-8"?>
<p:tagLst xmlns:a="http://schemas.openxmlformats.org/drawingml/2006/main" xmlns:r="http://schemas.openxmlformats.org/officeDocument/2006/relationships" xmlns:p="http://schemas.openxmlformats.org/presentationml/2006/main">
  <p:tag name="HIGHLIGHTBACKGROUND" val="HighlightBackgroundShapec9ef3b6d-6242-4193-b131-4a0482649b30"/>
</p:tagLst>
</file>

<file path=ppt/tags/tag72.xml><?xml version="1.0" encoding="utf-8"?>
<p:tagLst xmlns:a="http://schemas.openxmlformats.org/drawingml/2006/main" xmlns:r="http://schemas.openxmlformats.org/officeDocument/2006/relationships" xmlns:p="http://schemas.openxmlformats.org/presentationml/2006/main">
  <p:tag name="HIGHLIGHTBACKGROUND" val="HighlightBackgroundShapec9ef3b6d-6242-4193-b131-4a0482649b30"/>
</p:tagLst>
</file>

<file path=ppt/tags/tag73.xml><?xml version="1.0" encoding="utf-8"?>
<p:tagLst xmlns:a="http://schemas.openxmlformats.org/drawingml/2006/main" xmlns:r="http://schemas.openxmlformats.org/officeDocument/2006/relationships" xmlns:p="http://schemas.openxmlformats.org/presentationml/2006/main">
  <p:tag name="HIGHLIGHTBACKGROUND" val="HighlightBackgroundShapec9ef3b6d-6242-4193-b131-4a0482649b30"/>
</p:tagLst>
</file>

<file path=ppt/tags/tag74.xml><?xml version="1.0" encoding="utf-8"?>
<p:tagLst xmlns:a="http://schemas.openxmlformats.org/drawingml/2006/main" xmlns:r="http://schemas.openxmlformats.org/officeDocument/2006/relationships" xmlns:p="http://schemas.openxmlformats.org/presentationml/2006/main">
  <p:tag name="HIGHLIGHTBACKGROUND" val="HighlightBackgroundShape6c591333-174c-40fc-85af-1151523b67d7"/>
</p:tagLst>
</file>

<file path=ppt/tags/tag75.xml><?xml version="1.0" encoding="utf-8"?>
<p:tagLst xmlns:a="http://schemas.openxmlformats.org/drawingml/2006/main" xmlns:r="http://schemas.openxmlformats.org/officeDocument/2006/relationships" xmlns:p="http://schemas.openxmlformats.org/presentationml/2006/main">
  <p:tag name="HIGHLIGHTBACKGROUND" val="HighlightBackgroundShape6c591333-174c-40fc-85af-1151523b67d7"/>
</p:tagLst>
</file>

<file path=ppt/tags/tag76.xml><?xml version="1.0" encoding="utf-8"?>
<p:tagLst xmlns:a="http://schemas.openxmlformats.org/drawingml/2006/main" xmlns:r="http://schemas.openxmlformats.org/officeDocument/2006/relationships" xmlns:p="http://schemas.openxmlformats.org/presentationml/2006/main">
  <p:tag name="HIGHLIGHTBACKGROUND" val="HighlightBackgroundShape6c591333-174c-40fc-85af-1151523b67d7"/>
</p:tagLst>
</file>

<file path=ppt/tags/tag77.xml><?xml version="1.0" encoding="utf-8"?>
<p:tagLst xmlns:a="http://schemas.openxmlformats.org/drawingml/2006/main" xmlns:r="http://schemas.openxmlformats.org/officeDocument/2006/relationships" xmlns:p="http://schemas.openxmlformats.org/presentationml/2006/main">
  <p:tag name="HIGHLIGHTBACKGROUND" val="HighlightBackgroundShape2108f1a2-057e-4808-af47-aea9d8f6e3ed"/>
</p:tagLst>
</file>

<file path=ppt/tags/tag78.xml><?xml version="1.0" encoding="utf-8"?>
<p:tagLst xmlns:a="http://schemas.openxmlformats.org/drawingml/2006/main" xmlns:r="http://schemas.openxmlformats.org/officeDocument/2006/relationships" xmlns:p="http://schemas.openxmlformats.org/presentationml/2006/main">
  <p:tag name="HIGHLIGHTBACKGROUND" val="HighlightBackgroundShape2108f1a2-057e-4808-af47-aea9d8f6e3ed"/>
</p:tagLst>
</file>

<file path=ppt/tags/tag79.xml><?xml version="1.0" encoding="utf-8"?>
<p:tagLst xmlns:a="http://schemas.openxmlformats.org/drawingml/2006/main" xmlns:r="http://schemas.openxmlformats.org/officeDocument/2006/relationships" xmlns:p="http://schemas.openxmlformats.org/presentationml/2006/main">
  <p:tag name="HIGHLIGHTBACKGROUND" val="HighlightBackgroundShape2108f1a2-057e-4808-af47-aea9d8f6e3ed"/>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408</TotalTime>
  <Words>582</Words>
  <Application>Microsoft Office PowerPoint</Application>
  <PresentationFormat>Widescreen</PresentationFormat>
  <Paragraphs>153</Paragraphs>
  <Slides>53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53</vt:i4>
      </vt:variant>
    </vt:vector>
  </HeadingPairs>
  <TitlesOfParts>
    <vt:vector size="58" baseType="lpstr">
      <vt:lpstr>Arial</vt:lpstr>
      <vt:lpstr>Calibri</vt:lpstr>
      <vt:lpstr>Calibri Light</vt:lpstr>
      <vt:lpstr>Tajawal</vt:lpstr>
      <vt:lpstr>Office Theme</vt:lpstr>
      <vt:lpstr>موقع "جامعتك"</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موقع "جامعتك"</dc:title>
  <dc:creator>hassan aldhaifi</dc:creator>
  <cp:lastModifiedBy>96777</cp:lastModifiedBy>
  <cp:revision>19</cp:revision>
  <dcterms:created xsi:type="dcterms:W3CDTF">2024-06-01T15:29:47Z</dcterms:created>
  <dcterms:modified xsi:type="dcterms:W3CDTF">2024-06-03T15:23:50Z</dcterms:modified>
</cp:coreProperties>
</file>